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566af0058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566af0058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4c6c2d275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4c6c2d275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0926456b2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50926456b2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0926456b2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0926456b2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50926456b2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50926456b2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0599f78c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0599f78c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4c6c2d27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4c6c2d27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54f6ca77d_1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554f6ca77d_1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5566af0058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5566af0058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54c6c2d275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54c6c2d275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0926456b2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0926456b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554f6ca77d_1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554f6ca77d_1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54f6ca77d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54f6ca77d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50926456b2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50926456b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54c6c2d275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54c6c2d275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4f30cfe9f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4f30cfe9f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4c6c2d275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54c6c2d275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554f6ca77d_1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554f6ca77d_1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54c6c2d275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54c6c2d275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555289c80d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555289c80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5566af0058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5566af0058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f30cfe9f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f30cfe9f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5566af0058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5566af0058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4fbec71bc5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4fbec71bc5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4f30cfe9f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4f30cfe9f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4f30cfe9f3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4f30cfe9f3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0926456b2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0926456b2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1eaee30b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1eaee30b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566af005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566af005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54f6ca77d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54f6ca77d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566af005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566af005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566af005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566af005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9FC5E8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Relationship Id="rId6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Relationship Id="rId4" Type="http://schemas.openxmlformats.org/officeDocument/2006/relationships/image" Target="../media/image2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png"/><Relationship Id="rId4" Type="http://schemas.openxmlformats.org/officeDocument/2006/relationships/image" Target="../media/image19.png"/><Relationship Id="rId5" Type="http://schemas.openxmlformats.org/officeDocument/2006/relationships/image" Target="../media/image14.png"/><Relationship Id="rId6" Type="http://schemas.openxmlformats.org/officeDocument/2006/relationships/image" Target="../media/image1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png"/><Relationship Id="rId4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0.png"/><Relationship Id="rId4" Type="http://schemas.openxmlformats.org/officeDocument/2006/relationships/image" Target="../media/image16.png"/><Relationship Id="rId5" Type="http://schemas.openxmlformats.org/officeDocument/2006/relationships/image" Target="../media/image2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3486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</a:rPr>
              <a:t>Quantum engineering following nature’s lead: using genetic algorithms to develop nitride optoelectronic nanodevices</a:t>
            </a:r>
            <a:endParaRPr sz="3600">
              <a:solidFill>
                <a:srgbClr val="000000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0244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Adrian Luna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Dr. Inès Montaño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Northern Arizona University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1125" y="3866950"/>
            <a:ext cx="1579150" cy="127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0270" y="3866950"/>
            <a:ext cx="1797929" cy="127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88193" y="3866950"/>
            <a:ext cx="955807" cy="127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/>
        </p:nvSpPr>
        <p:spPr>
          <a:xfrm>
            <a:off x="0" y="118100"/>
            <a:ext cx="9144000" cy="4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Quantum engineering following nature’s lead: using genetic algorithms to develop nitride optoelectronic </a:t>
            </a:r>
            <a:r>
              <a:rPr lang="en">
                <a:solidFill>
                  <a:schemeClr val="dk1"/>
                </a:solidFill>
                <a:highlight>
                  <a:srgbClr val="FF0000"/>
                </a:highlight>
              </a:rPr>
              <a:t>nanodevices</a:t>
            </a:r>
            <a:endParaRPr/>
          </a:p>
        </p:txBody>
      </p:sp>
      <p:pic>
        <p:nvPicPr>
          <p:cNvPr id="148" name="Google Shape;14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3088" y="1464475"/>
            <a:ext cx="5457825" cy="315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 txBox="1"/>
          <p:nvPr/>
        </p:nvSpPr>
        <p:spPr>
          <a:xfrm>
            <a:off x="2644675" y="4326575"/>
            <a:ext cx="38547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1d quantum well with discrete energy eigenstates</a:t>
            </a:r>
            <a:endParaRPr b="1" sz="1800"/>
          </a:p>
        </p:txBody>
      </p:sp>
      <p:sp>
        <p:nvSpPr>
          <p:cNvPr id="150" name="Google Shape;150;p22"/>
          <p:cNvSpPr txBox="1"/>
          <p:nvPr>
            <p:ph type="ctrTitle"/>
          </p:nvPr>
        </p:nvSpPr>
        <p:spPr>
          <a:xfrm>
            <a:off x="311725" y="880425"/>
            <a:ext cx="8520600" cy="47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Layering different semiconductor materials...</a:t>
            </a:r>
            <a:endParaRPr sz="3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1482" y="1352325"/>
            <a:ext cx="5181043" cy="379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3"/>
          <p:cNvSpPr txBox="1"/>
          <p:nvPr>
            <p:ph type="ctrTitle"/>
          </p:nvPr>
        </p:nvSpPr>
        <p:spPr>
          <a:xfrm>
            <a:off x="311700" y="816400"/>
            <a:ext cx="8520600" cy="47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 simulated well / arsenic example</a:t>
            </a:r>
            <a:endParaRPr sz="3000"/>
          </a:p>
        </p:txBody>
      </p:sp>
      <p:cxnSp>
        <p:nvCxnSpPr>
          <p:cNvPr id="157" name="Google Shape;157;p23"/>
          <p:cNvCxnSpPr/>
          <p:nvPr/>
        </p:nvCxnSpPr>
        <p:spPr>
          <a:xfrm>
            <a:off x="4211550" y="2198250"/>
            <a:ext cx="0" cy="2290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58" name="Google Shape;158;p23"/>
          <p:cNvCxnSpPr/>
          <p:nvPr/>
        </p:nvCxnSpPr>
        <p:spPr>
          <a:xfrm>
            <a:off x="5862025" y="2205375"/>
            <a:ext cx="900" cy="2310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59" name="Google Shape;159;p23"/>
          <p:cNvSpPr txBox="1"/>
          <p:nvPr/>
        </p:nvSpPr>
        <p:spPr>
          <a:xfrm>
            <a:off x="3141500" y="3923200"/>
            <a:ext cx="924300" cy="3654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AlGaAs</a:t>
            </a:r>
            <a:endParaRPr/>
          </a:p>
        </p:txBody>
      </p:sp>
      <p:sp>
        <p:nvSpPr>
          <p:cNvPr id="160" name="Google Shape;160;p23"/>
          <p:cNvSpPr txBox="1"/>
          <p:nvPr/>
        </p:nvSpPr>
        <p:spPr>
          <a:xfrm>
            <a:off x="4723663" y="3923200"/>
            <a:ext cx="746100" cy="3654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GaAs</a:t>
            </a:r>
            <a:endParaRPr/>
          </a:p>
        </p:txBody>
      </p:sp>
      <p:sp>
        <p:nvSpPr>
          <p:cNvPr id="161" name="Google Shape;161;p23"/>
          <p:cNvSpPr txBox="1"/>
          <p:nvPr/>
        </p:nvSpPr>
        <p:spPr>
          <a:xfrm>
            <a:off x="0" y="118100"/>
            <a:ext cx="9144000" cy="4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Quantum engineering following nature’s lead: using genetic algorithms to develop nitride optoelectronic </a:t>
            </a:r>
            <a:r>
              <a:rPr lang="en">
                <a:solidFill>
                  <a:schemeClr val="dk1"/>
                </a:solidFill>
                <a:highlight>
                  <a:srgbClr val="FF0000"/>
                </a:highlight>
              </a:rPr>
              <a:t>nanodevices</a:t>
            </a:r>
            <a:endParaRPr/>
          </a:p>
        </p:txBody>
      </p:sp>
      <p:sp>
        <p:nvSpPr>
          <p:cNvPr id="162" name="Google Shape;162;p23"/>
          <p:cNvSpPr txBox="1"/>
          <p:nvPr/>
        </p:nvSpPr>
        <p:spPr>
          <a:xfrm>
            <a:off x="5981900" y="3923200"/>
            <a:ext cx="924300" cy="3654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AlGaAs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>
            <p:ph type="ctrTitle"/>
          </p:nvPr>
        </p:nvSpPr>
        <p:spPr>
          <a:xfrm>
            <a:off x="106650" y="974475"/>
            <a:ext cx="8930700" cy="70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 simulated absorption </a:t>
            </a:r>
            <a:r>
              <a:rPr lang="en" sz="3000"/>
              <a:t>/ arsenic example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168" name="Google Shape;168;p24"/>
          <p:cNvSpPr txBox="1"/>
          <p:nvPr/>
        </p:nvSpPr>
        <p:spPr>
          <a:xfrm>
            <a:off x="0" y="118100"/>
            <a:ext cx="9144000" cy="4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Quantum engineering following nature’s lead: using genetic algorithms to develop nitride optoelectronic </a:t>
            </a:r>
            <a:r>
              <a:rPr lang="en">
                <a:solidFill>
                  <a:schemeClr val="dk1"/>
                </a:solidFill>
                <a:highlight>
                  <a:srgbClr val="FF0000"/>
                </a:highlight>
              </a:rPr>
              <a:t>nanodevices</a:t>
            </a:r>
            <a:endParaRPr/>
          </a:p>
        </p:txBody>
      </p:sp>
      <p:pic>
        <p:nvPicPr>
          <p:cNvPr id="169" name="Google Shape;16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4675" y="1288500"/>
            <a:ext cx="5214624" cy="3855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0638" y="1428525"/>
            <a:ext cx="4177211" cy="308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28525"/>
            <a:ext cx="4220100" cy="308805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/>
          <p:nvPr>
            <p:ph type="ctrTitle"/>
          </p:nvPr>
        </p:nvSpPr>
        <p:spPr>
          <a:xfrm>
            <a:off x="311700" y="956625"/>
            <a:ext cx="8520600" cy="47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They match!!!</a:t>
            </a:r>
            <a:endParaRPr sz="3000">
              <a:highlight>
                <a:srgbClr val="FFFF00"/>
              </a:highlight>
            </a:endParaRPr>
          </a:p>
        </p:txBody>
      </p:sp>
      <p:cxnSp>
        <p:nvCxnSpPr>
          <p:cNvPr id="177" name="Google Shape;177;p25"/>
          <p:cNvCxnSpPr/>
          <p:nvPr/>
        </p:nvCxnSpPr>
        <p:spPr>
          <a:xfrm flipH="1">
            <a:off x="1809800" y="2162700"/>
            <a:ext cx="11400" cy="1830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78" name="Google Shape;178;p25"/>
          <p:cNvCxnSpPr/>
          <p:nvPr/>
        </p:nvCxnSpPr>
        <p:spPr>
          <a:xfrm flipH="1">
            <a:off x="3141950" y="2136150"/>
            <a:ext cx="9600" cy="1883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79" name="Google Shape;179;p25"/>
          <p:cNvCxnSpPr>
            <a:stCxn id="180" idx="0"/>
          </p:cNvCxnSpPr>
          <p:nvPr/>
        </p:nvCxnSpPr>
        <p:spPr>
          <a:xfrm flipH="1" rot="10800000">
            <a:off x="4980650" y="3962500"/>
            <a:ext cx="2460600" cy="613200"/>
          </a:xfrm>
          <a:prstGeom prst="straightConnector1">
            <a:avLst/>
          </a:prstGeom>
          <a:noFill/>
          <a:ln cap="flat" cmpd="sng" w="19050">
            <a:solidFill>
              <a:srgbClr val="99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0" name="Google Shape;180;p25"/>
          <p:cNvSpPr txBox="1"/>
          <p:nvPr/>
        </p:nvSpPr>
        <p:spPr>
          <a:xfrm>
            <a:off x="3704450" y="4575700"/>
            <a:ext cx="25524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</a:rPr>
              <a:t>Same Energy value</a:t>
            </a:r>
            <a:endParaRPr b="1" sz="1800">
              <a:solidFill>
                <a:srgbClr val="FF0000"/>
              </a:solidFill>
            </a:endParaRPr>
          </a:p>
        </p:txBody>
      </p:sp>
      <p:sp>
        <p:nvSpPr>
          <p:cNvPr id="181" name="Google Shape;181;p25"/>
          <p:cNvSpPr txBox="1"/>
          <p:nvPr/>
        </p:nvSpPr>
        <p:spPr>
          <a:xfrm>
            <a:off x="2161475" y="3583325"/>
            <a:ext cx="640200" cy="3084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GaAs</a:t>
            </a:r>
            <a:endParaRPr/>
          </a:p>
        </p:txBody>
      </p:sp>
      <p:cxnSp>
        <p:nvCxnSpPr>
          <p:cNvPr id="182" name="Google Shape;182;p25"/>
          <p:cNvCxnSpPr>
            <a:stCxn id="180" idx="0"/>
          </p:cNvCxnSpPr>
          <p:nvPr/>
        </p:nvCxnSpPr>
        <p:spPr>
          <a:xfrm rot="10800000">
            <a:off x="3898550" y="2753200"/>
            <a:ext cx="1082100" cy="1822500"/>
          </a:xfrm>
          <a:prstGeom prst="straightConnector1">
            <a:avLst/>
          </a:prstGeom>
          <a:noFill/>
          <a:ln cap="flat" cmpd="sng" w="19050">
            <a:solidFill>
              <a:srgbClr val="99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3" name="Google Shape;183;p25"/>
          <p:cNvCxnSpPr/>
          <p:nvPr/>
        </p:nvCxnSpPr>
        <p:spPr>
          <a:xfrm flipH="1">
            <a:off x="7487300" y="1923600"/>
            <a:ext cx="2700" cy="2122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84" name="Google Shape;184;p25"/>
          <p:cNvSpPr txBox="1"/>
          <p:nvPr/>
        </p:nvSpPr>
        <p:spPr>
          <a:xfrm>
            <a:off x="0" y="118100"/>
            <a:ext cx="9144000" cy="4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Quantum engineering following nature’s lead: using genetic algorithms to develop nitride optoelectronic </a:t>
            </a:r>
            <a:r>
              <a:rPr lang="en">
                <a:solidFill>
                  <a:schemeClr val="dk1"/>
                </a:solidFill>
                <a:highlight>
                  <a:srgbClr val="FF0000"/>
                </a:highlight>
              </a:rPr>
              <a:t>nanodevices</a:t>
            </a:r>
            <a:endParaRPr/>
          </a:p>
        </p:txBody>
      </p:sp>
      <p:sp>
        <p:nvSpPr>
          <p:cNvPr id="185" name="Google Shape;185;p25"/>
          <p:cNvSpPr txBox="1"/>
          <p:nvPr/>
        </p:nvSpPr>
        <p:spPr>
          <a:xfrm>
            <a:off x="3214625" y="2410050"/>
            <a:ext cx="9675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~ 0.12 eV</a:t>
            </a:r>
            <a:endParaRPr>
              <a:solidFill>
                <a:srgbClr val="FF0000"/>
              </a:solidFill>
            </a:endParaRPr>
          </a:p>
        </p:txBody>
      </p:sp>
      <p:cxnSp>
        <p:nvCxnSpPr>
          <p:cNvPr id="186" name="Google Shape;186;p25"/>
          <p:cNvCxnSpPr>
            <a:stCxn id="185" idx="0"/>
          </p:cNvCxnSpPr>
          <p:nvPr/>
        </p:nvCxnSpPr>
        <p:spPr>
          <a:xfrm rot="10800000">
            <a:off x="3692075" y="2141250"/>
            <a:ext cx="6300" cy="268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7" name="Google Shape;187;p25"/>
          <p:cNvCxnSpPr>
            <a:stCxn id="185" idx="2"/>
          </p:cNvCxnSpPr>
          <p:nvPr/>
        </p:nvCxnSpPr>
        <p:spPr>
          <a:xfrm>
            <a:off x="3698375" y="2748150"/>
            <a:ext cx="8100" cy="232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8" name="Google Shape;188;p25"/>
          <p:cNvSpPr txBox="1"/>
          <p:nvPr/>
        </p:nvSpPr>
        <p:spPr>
          <a:xfrm>
            <a:off x="916625" y="3554825"/>
            <a:ext cx="831900" cy="3654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AlGaAs</a:t>
            </a:r>
            <a:endParaRPr/>
          </a:p>
        </p:txBody>
      </p:sp>
      <p:sp>
        <p:nvSpPr>
          <p:cNvPr id="189" name="Google Shape;189;p25"/>
          <p:cNvSpPr txBox="1"/>
          <p:nvPr/>
        </p:nvSpPr>
        <p:spPr>
          <a:xfrm>
            <a:off x="3214625" y="3554825"/>
            <a:ext cx="831900" cy="3654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AlGaAs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/>
          <p:nvPr>
            <p:ph type="ctrTitle"/>
          </p:nvPr>
        </p:nvSpPr>
        <p:spPr>
          <a:xfrm>
            <a:off x="311700" y="598275"/>
            <a:ext cx="8520600" cy="190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Quantum engineering following nature’s lead: using genetic algorithms to develop </a:t>
            </a:r>
            <a:r>
              <a:rPr lang="en" sz="3600">
                <a:solidFill>
                  <a:srgbClr val="000000"/>
                </a:solidFill>
                <a:highlight>
                  <a:srgbClr val="FF0000"/>
                </a:highlight>
              </a:rPr>
              <a:t>nitride</a:t>
            </a:r>
            <a:r>
              <a:rPr lang="en" sz="3600"/>
              <a:t> optoelectronic nanodevices</a:t>
            </a:r>
            <a:endParaRPr b="1"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/>
          <p:nvPr>
            <p:ph type="ctrTitle"/>
          </p:nvPr>
        </p:nvSpPr>
        <p:spPr>
          <a:xfrm>
            <a:off x="311700" y="958250"/>
            <a:ext cx="8520600" cy="47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So...why nitride?</a:t>
            </a:r>
            <a:endParaRPr sz="3000"/>
          </a:p>
        </p:txBody>
      </p:sp>
      <p:sp>
        <p:nvSpPr>
          <p:cNvPr id="200" name="Google Shape;200;p27"/>
          <p:cNvSpPr txBox="1"/>
          <p:nvPr/>
        </p:nvSpPr>
        <p:spPr>
          <a:xfrm>
            <a:off x="0" y="118100"/>
            <a:ext cx="9144000" cy="4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Quantum engineering following nature’s lead: using genetic algorithms to develop </a:t>
            </a:r>
            <a:r>
              <a:rPr lang="en">
                <a:solidFill>
                  <a:schemeClr val="dk1"/>
                </a:solidFill>
                <a:highlight>
                  <a:srgbClr val="FF0000"/>
                </a:highlight>
              </a:rPr>
              <a:t>nitride</a:t>
            </a:r>
            <a:r>
              <a:rPr lang="en">
                <a:solidFill>
                  <a:schemeClr val="dk1"/>
                </a:solidFill>
              </a:rPr>
              <a:t> optoelectronic nanodevices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11800"/>
            <a:ext cx="4347501" cy="3151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7227" y="1820425"/>
            <a:ext cx="4446773" cy="315127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8"/>
          <p:cNvSpPr txBox="1"/>
          <p:nvPr>
            <p:ph type="ctrTitle"/>
          </p:nvPr>
        </p:nvSpPr>
        <p:spPr>
          <a:xfrm>
            <a:off x="311700" y="958200"/>
            <a:ext cx="8520600" cy="47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Spot the difference?</a:t>
            </a:r>
            <a:endParaRPr sz="3000"/>
          </a:p>
        </p:txBody>
      </p:sp>
      <p:cxnSp>
        <p:nvCxnSpPr>
          <p:cNvPr id="208" name="Google Shape;208;p28"/>
          <p:cNvCxnSpPr/>
          <p:nvPr/>
        </p:nvCxnSpPr>
        <p:spPr>
          <a:xfrm>
            <a:off x="1795125" y="2425750"/>
            <a:ext cx="0" cy="1987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09" name="Google Shape;209;p28"/>
          <p:cNvCxnSpPr/>
          <p:nvPr/>
        </p:nvCxnSpPr>
        <p:spPr>
          <a:xfrm>
            <a:off x="3213050" y="2407900"/>
            <a:ext cx="0" cy="2023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10" name="Google Shape;210;p28"/>
          <p:cNvCxnSpPr/>
          <p:nvPr/>
        </p:nvCxnSpPr>
        <p:spPr>
          <a:xfrm>
            <a:off x="7715250" y="2407900"/>
            <a:ext cx="0" cy="2023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11" name="Google Shape;211;p28"/>
          <p:cNvCxnSpPr/>
          <p:nvPr/>
        </p:nvCxnSpPr>
        <p:spPr>
          <a:xfrm flipH="1">
            <a:off x="6776300" y="2422150"/>
            <a:ext cx="5700" cy="1994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12" name="Google Shape;212;p28"/>
          <p:cNvSpPr txBox="1"/>
          <p:nvPr/>
        </p:nvSpPr>
        <p:spPr>
          <a:xfrm>
            <a:off x="5809400" y="3899550"/>
            <a:ext cx="588300" cy="2901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AlN</a:t>
            </a:r>
            <a:endParaRPr/>
          </a:p>
        </p:txBody>
      </p:sp>
      <p:sp>
        <p:nvSpPr>
          <p:cNvPr id="213" name="Google Shape;213;p28"/>
          <p:cNvSpPr txBox="1"/>
          <p:nvPr/>
        </p:nvSpPr>
        <p:spPr>
          <a:xfrm>
            <a:off x="6917050" y="3899550"/>
            <a:ext cx="663000" cy="290100"/>
          </a:xfrm>
          <a:prstGeom prst="rect">
            <a:avLst/>
          </a:prstGeom>
          <a:solidFill>
            <a:srgbClr val="C27BA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</a:t>
            </a:r>
            <a:endParaRPr/>
          </a:p>
        </p:txBody>
      </p:sp>
      <p:sp>
        <p:nvSpPr>
          <p:cNvPr id="214" name="Google Shape;214;p28"/>
          <p:cNvSpPr txBox="1"/>
          <p:nvPr/>
        </p:nvSpPr>
        <p:spPr>
          <a:xfrm>
            <a:off x="8057775" y="3899550"/>
            <a:ext cx="588300" cy="2901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AlN</a:t>
            </a:r>
            <a:endParaRPr/>
          </a:p>
        </p:txBody>
      </p:sp>
      <p:sp>
        <p:nvSpPr>
          <p:cNvPr id="215" name="Google Shape;215;p28"/>
          <p:cNvSpPr txBox="1"/>
          <p:nvPr/>
        </p:nvSpPr>
        <p:spPr>
          <a:xfrm>
            <a:off x="2172592" y="3858290"/>
            <a:ext cx="663000" cy="3726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GaAs</a:t>
            </a:r>
            <a:endParaRPr/>
          </a:p>
        </p:txBody>
      </p:sp>
      <p:sp>
        <p:nvSpPr>
          <p:cNvPr id="216" name="Google Shape;216;p28"/>
          <p:cNvSpPr txBox="1"/>
          <p:nvPr/>
        </p:nvSpPr>
        <p:spPr>
          <a:xfrm>
            <a:off x="0" y="118100"/>
            <a:ext cx="9144000" cy="4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Quantum engineering following nature’s lead: using genetic algorithms to develop </a:t>
            </a:r>
            <a:r>
              <a:rPr lang="en">
                <a:solidFill>
                  <a:schemeClr val="dk1"/>
                </a:solidFill>
                <a:highlight>
                  <a:srgbClr val="FF0000"/>
                </a:highlight>
              </a:rPr>
              <a:t>nitride</a:t>
            </a:r>
            <a:r>
              <a:rPr lang="en">
                <a:solidFill>
                  <a:schemeClr val="dk1"/>
                </a:solidFill>
              </a:rPr>
              <a:t> optoelectronic nanodevices</a:t>
            </a:r>
            <a:endParaRPr/>
          </a:p>
        </p:txBody>
      </p:sp>
      <p:sp>
        <p:nvSpPr>
          <p:cNvPr id="217" name="Google Shape;217;p28"/>
          <p:cNvSpPr txBox="1"/>
          <p:nvPr/>
        </p:nvSpPr>
        <p:spPr>
          <a:xfrm>
            <a:off x="3277075" y="3861900"/>
            <a:ext cx="799200" cy="3654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AlGaAs</a:t>
            </a:r>
            <a:endParaRPr/>
          </a:p>
        </p:txBody>
      </p:sp>
      <p:sp>
        <p:nvSpPr>
          <p:cNvPr id="218" name="Google Shape;218;p28"/>
          <p:cNvSpPr txBox="1"/>
          <p:nvPr/>
        </p:nvSpPr>
        <p:spPr>
          <a:xfrm>
            <a:off x="868600" y="3861900"/>
            <a:ext cx="799200" cy="3654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AlGaAs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11800"/>
            <a:ext cx="4347501" cy="3151276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9"/>
          <p:cNvSpPr txBox="1"/>
          <p:nvPr>
            <p:ph type="ctrTitle"/>
          </p:nvPr>
        </p:nvSpPr>
        <p:spPr>
          <a:xfrm>
            <a:off x="311700" y="958200"/>
            <a:ext cx="8520600" cy="47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Spot the difference?</a:t>
            </a:r>
            <a:endParaRPr sz="3000"/>
          </a:p>
        </p:txBody>
      </p:sp>
      <p:cxnSp>
        <p:nvCxnSpPr>
          <p:cNvPr id="225" name="Google Shape;225;p29"/>
          <p:cNvCxnSpPr/>
          <p:nvPr/>
        </p:nvCxnSpPr>
        <p:spPr>
          <a:xfrm>
            <a:off x="1795125" y="2425750"/>
            <a:ext cx="0" cy="1987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26" name="Google Shape;226;p29"/>
          <p:cNvCxnSpPr/>
          <p:nvPr/>
        </p:nvCxnSpPr>
        <p:spPr>
          <a:xfrm>
            <a:off x="3213050" y="2407900"/>
            <a:ext cx="0" cy="2023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27" name="Google Shape;227;p29"/>
          <p:cNvSpPr txBox="1"/>
          <p:nvPr/>
        </p:nvSpPr>
        <p:spPr>
          <a:xfrm>
            <a:off x="2172592" y="3858290"/>
            <a:ext cx="663000" cy="3726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GaAs</a:t>
            </a:r>
            <a:endParaRPr/>
          </a:p>
        </p:txBody>
      </p:sp>
      <p:sp>
        <p:nvSpPr>
          <p:cNvPr id="228" name="Google Shape;228;p29"/>
          <p:cNvSpPr txBox="1"/>
          <p:nvPr/>
        </p:nvSpPr>
        <p:spPr>
          <a:xfrm>
            <a:off x="0" y="118100"/>
            <a:ext cx="9144000" cy="4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Quantum engineering following nature’s lead: using genetic algorithms to develop </a:t>
            </a:r>
            <a:r>
              <a:rPr lang="en">
                <a:solidFill>
                  <a:schemeClr val="dk1"/>
                </a:solidFill>
                <a:highlight>
                  <a:srgbClr val="FF0000"/>
                </a:highlight>
              </a:rPr>
              <a:t>nitride</a:t>
            </a:r>
            <a:r>
              <a:rPr lang="en">
                <a:solidFill>
                  <a:schemeClr val="dk1"/>
                </a:solidFill>
              </a:rPr>
              <a:t> optoelectronic nanodevices</a:t>
            </a:r>
            <a:endParaRPr/>
          </a:p>
        </p:txBody>
      </p:sp>
      <p:pic>
        <p:nvPicPr>
          <p:cNvPr id="229" name="Google Shape;22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7227" y="1820425"/>
            <a:ext cx="4446773" cy="3151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0" name="Google Shape;230;p29"/>
          <p:cNvCxnSpPr/>
          <p:nvPr/>
        </p:nvCxnSpPr>
        <p:spPr>
          <a:xfrm>
            <a:off x="7715250" y="2407900"/>
            <a:ext cx="0" cy="2023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31" name="Google Shape;231;p29"/>
          <p:cNvCxnSpPr/>
          <p:nvPr/>
        </p:nvCxnSpPr>
        <p:spPr>
          <a:xfrm flipH="1">
            <a:off x="6776300" y="2422150"/>
            <a:ext cx="5700" cy="1994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32" name="Google Shape;232;p29"/>
          <p:cNvSpPr txBox="1"/>
          <p:nvPr/>
        </p:nvSpPr>
        <p:spPr>
          <a:xfrm>
            <a:off x="5809400" y="3899550"/>
            <a:ext cx="588300" cy="2901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AlN</a:t>
            </a:r>
            <a:endParaRPr/>
          </a:p>
        </p:txBody>
      </p:sp>
      <p:sp>
        <p:nvSpPr>
          <p:cNvPr id="233" name="Google Shape;233;p29"/>
          <p:cNvSpPr txBox="1"/>
          <p:nvPr/>
        </p:nvSpPr>
        <p:spPr>
          <a:xfrm>
            <a:off x="6917050" y="3899550"/>
            <a:ext cx="663000" cy="290100"/>
          </a:xfrm>
          <a:prstGeom prst="rect">
            <a:avLst/>
          </a:prstGeom>
          <a:solidFill>
            <a:srgbClr val="C27BA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</a:t>
            </a:r>
            <a:endParaRPr/>
          </a:p>
        </p:txBody>
      </p:sp>
      <p:sp>
        <p:nvSpPr>
          <p:cNvPr id="234" name="Google Shape;234;p29"/>
          <p:cNvSpPr txBox="1"/>
          <p:nvPr/>
        </p:nvSpPr>
        <p:spPr>
          <a:xfrm>
            <a:off x="8057775" y="3899550"/>
            <a:ext cx="588300" cy="2901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AlN</a:t>
            </a:r>
            <a:endParaRPr/>
          </a:p>
        </p:txBody>
      </p:sp>
      <p:cxnSp>
        <p:nvCxnSpPr>
          <p:cNvPr id="235" name="Google Shape;235;p29"/>
          <p:cNvCxnSpPr/>
          <p:nvPr/>
        </p:nvCxnSpPr>
        <p:spPr>
          <a:xfrm>
            <a:off x="4040825" y="2475700"/>
            <a:ext cx="1702800" cy="746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stealth"/>
            <a:tailEnd len="med" w="med" type="triangle"/>
          </a:ln>
        </p:spPr>
      </p:cxnSp>
      <p:sp>
        <p:nvSpPr>
          <p:cNvPr id="236" name="Google Shape;236;p29"/>
          <p:cNvSpPr txBox="1"/>
          <p:nvPr/>
        </p:nvSpPr>
        <p:spPr>
          <a:xfrm>
            <a:off x="5574950" y="3166125"/>
            <a:ext cx="10572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~0.99 eV</a:t>
            </a:r>
            <a:endParaRPr>
              <a:solidFill>
                <a:srgbClr val="FF0000"/>
              </a:solidFill>
            </a:endParaRPr>
          </a:p>
        </p:txBody>
      </p:sp>
      <p:cxnSp>
        <p:nvCxnSpPr>
          <p:cNvPr id="237" name="Google Shape;237;p29"/>
          <p:cNvCxnSpPr>
            <a:endCxn id="236" idx="0"/>
          </p:cNvCxnSpPr>
          <p:nvPr/>
        </p:nvCxnSpPr>
        <p:spPr>
          <a:xfrm>
            <a:off x="6100850" y="2857425"/>
            <a:ext cx="2700" cy="308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stealth"/>
            <a:tailEnd len="med" w="med" type="none"/>
          </a:ln>
        </p:spPr>
      </p:cxnSp>
      <p:cxnSp>
        <p:nvCxnSpPr>
          <p:cNvPr id="238" name="Google Shape;238;p29"/>
          <p:cNvCxnSpPr>
            <a:stCxn id="236" idx="2"/>
          </p:cNvCxnSpPr>
          <p:nvPr/>
        </p:nvCxnSpPr>
        <p:spPr>
          <a:xfrm>
            <a:off x="6103550" y="3456225"/>
            <a:ext cx="4500" cy="380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39" name="Google Shape;239;p29"/>
          <p:cNvSpPr txBox="1"/>
          <p:nvPr/>
        </p:nvSpPr>
        <p:spPr>
          <a:xfrm>
            <a:off x="3201275" y="3142125"/>
            <a:ext cx="9675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~ 0.12 eV</a:t>
            </a:r>
            <a:endParaRPr>
              <a:solidFill>
                <a:srgbClr val="FF0000"/>
              </a:solidFill>
            </a:endParaRPr>
          </a:p>
        </p:txBody>
      </p:sp>
      <p:cxnSp>
        <p:nvCxnSpPr>
          <p:cNvPr id="240" name="Google Shape;240;p29"/>
          <p:cNvCxnSpPr>
            <a:stCxn id="239" idx="0"/>
          </p:cNvCxnSpPr>
          <p:nvPr/>
        </p:nvCxnSpPr>
        <p:spPr>
          <a:xfrm rot="10800000">
            <a:off x="3685025" y="2482725"/>
            <a:ext cx="0" cy="659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1" name="Google Shape;241;p29"/>
          <p:cNvSpPr txBox="1"/>
          <p:nvPr/>
        </p:nvSpPr>
        <p:spPr>
          <a:xfrm>
            <a:off x="3274825" y="3861900"/>
            <a:ext cx="801600" cy="3654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AlGaAs</a:t>
            </a:r>
            <a:endParaRPr/>
          </a:p>
        </p:txBody>
      </p:sp>
      <p:sp>
        <p:nvSpPr>
          <p:cNvPr id="242" name="Google Shape;242;p29"/>
          <p:cNvSpPr txBox="1"/>
          <p:nvPr/>
        </p:nvSpPr>
        <p:spPr>
          <a:xfrm>
            <a:off x="868625" y="3861900"/>
            <a:ext cx="801600" cy="3654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AlGaAs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11800"/>
            <a:ext cx="4347501" cy="3151276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0"/>
          <p:cNvSpPr txBox="1"/>
          <p:nvPr>
            <p:ph type="ctrTitle"/>
          </p:nvPr>
        </p:nvSpPr>
        <p:spPr>
          <a:xfrm>
            <a:off x="311700" y="958200"/>
            <a:ext cx="8520600" cy="47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What does this mean</a:t>
            </a:r>
            <a:r>
              <a:rPr lang="en" sz="3000"/>
              <a:t>?</a:t>
            </a:r>
            <a:endParaRPr sz="3000"/>
          </a:p>
        </p:txBody>
      </p:sp>
      <p:cxnSp>
        <p:nvCxnSpPr>
          <p:cNvPr id="249" name="Google Shape;249;p30"/>
          <p:cNvCxnSpPr/>
          <p:nvPr/>
        </p:nvCxnSpPr>
        <p:spPr>
          <a:xfrm>
            <a:off x="1795125" y="2425750"/>
            <a:ext cx="0" cy="1987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50" name="Google Shape;250;p30"/>
          <p:cNvCxnSpPr/>
          <p:nvPr/>
        </p:nvCxnSpPr>
        <p:spPr>
          <a:xfrm>
            <a:off x="3213050" y="2407900"/>
            <a:ext cx="0" cy="2023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51" name="Google Shape;251;p30"/>
          <p:cNvSpPr txBox="1"/>
          <p:nvPr/>
        </p:nvSpPr>
        <p:spPr>
          <a:xfrm>
            <a:off x="2172592" y="3858290"/>
            <a:ext cx="663000" cy="3726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GaAs</a:t>
            </a:r>
            <a:endParaRPr/>
          </a:p>
        </p:txBody>
      </p:sp>
      <p:sp>
        <p:nvSpPr>
          <p:cNvPr id="252" name="Google Shape;252;p30"/>
          <p:cNvSpPr txBox="1"/>
          <p:nvPr/>
        </p:nvSpPr>
        <p:spPr>
          <a:xfrm>
            <a:off x="0" y="118100"/>
            <a:ext cx="9144000" cy="4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Quantum engineering following nature’s lead: using genetic algorithms to develop </a:t>
            </a:r>
            <a:r>
              <a:rPr lang="en">
                <a:solidFill>
                  <a:schemeClr val="dk1"/>
                </a:solidFill>
                <a:highlight>
                  <a:srgbClr val="FF0000"/>
                </a:highlight>
              </a:rPr>
              <a:t>nitride</a:t>
            </a:r>
            <a:r>
              <a:rPr lang="en">
                <a:solidFill>
                  <a:schemeClr val="dk1"/>
                </a:solidFill>
              </a:rPr>
              <a:t> optoelectronic nanodevices</a:t>
            </a:r>
            <a:endParaRPr/>
          </a:p>
        </p:txBody>
      </p:sp>
      <p:pic>
        <p:nvPicPr>
          <p:cNvPr id="253" name="Google Shape;25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7227" y="1820425"/>
            <a:ext cx="4446773" cy="3151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4" name="Google Shape;254;p30"/>
          <p:cNvCxnSpPr/>
          <p:nvPr/>
        </p:nvCxnSpPr>
        <p:spPr>
          <a:xfrm>
            <a:off x="7715250" y="2407900"/>
            <a:ext cx="0" cy="2023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55" name="Google Shape;255;p30"/>
          <p:cNvCxnSpPr/>
          <p:nvPr/>
        </p:nvCxnSpPr>
        <p:spPr>
          <a:xfrm flipH="1">
            <a:off x="6776300" y="2422150"/>
            <a:ext cx="5700" cy="1994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56" name="Google Shape;256;p30"/>
          <p:cNvSpPr txBox="1"/>
          <p:nvPr/>
        </p:nvSpPr>
        <p:spPr>
          <a:xfrm>
            <a:off x="5809400" y="3899550"/>
            <a:ext cx="588300" cy="2901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AlN</a:t>
            </a:r>
            <a:endParaRPr/>
          </a:p>
        </p:txBody>
      </p:sp>
      <p:sp>
        <p:nvSpPr>
          <p:cNvPr id="257" name="Google Shape;257;p30"/>
          <p:cNvSpPr txBox="1"/>
          <p:nvPr/>
        </p:nvSpPr>
        <p:spPr>
          <a:xfrm>
            <a:off x="6917050" y="3899550"/>
            <a:ext cx="663000" cy="290100"/>
          </a:xfrm>
          <a:prstGeom prst="rect">
            <a:avLst/>
          </a:prstGeom>
          <a:solidFill>
            <a:srgbClr val="C27BA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</a:t>
            </a:r>
            <a:endParaRPr/>
          </a:p>
        </p:txBody>
      </p:sp>
      <p:sp>
        <p:nvSpPr>
          <p:cNvPr id="258" name="Google Shape;258;p30"/>
          <p:cNvSpPr txBox="1"/>
          <p:nvPr/>
        </p:nvSpPr>
        <p:spPr>
          <a:xfrm>
            <a:off x="8057775" y="3899550"/>
            <a:ext cx="588300" cy="2901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AlN</a:t>
            </a:r>
            <a:endParaRPr/>
          </a:p>
        </p:txBody>
      </p:sp>
      <p:cxnSp>
        <p:nvCxnSpPr>
          <p:cNvPr id="259" name="Google Shape;259;p30"/>
          <p:cNvCxnSpPr/>
          <p:nvPr/>
        </p:nvCxnSpPr>
        <p:spPr>
          <a:xfrm>
            <a:off x="4040825" y="2475700"/>
            <a:ext cx="1702800" cy="746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stealth"/>
            <a:tailEnd len="med" w="med" type="triangle"/>
          </a:ln>
        </p:spPr>
      </p:cxnSp>
      <p:sp>
        <p:nvSpPr>
          <p:cNvPr id="260" name="Google Shape;260;p30"/>
          <p:cNvSpPr txBox="1"/>
          <p:nvPr/>
        </p:nvSpPr>
        <p:spPr>
          <a:xfrm>
            <a:off x="5574950" y="3166125"/>
            <a:ext cx="10572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~0.99 eV</a:t>
            </a:r>
            <a:endParaRPr>
              <a:solidFill>
                <a:srgbClr val="FF0000"/>
              </a:solidFill>
            </a:endParaRPr>
          </a:p>
        </p:txBody>
      </p:sp>
      <p:cxnSp>
        <p:nvCxnSpPr>
          <p:cNvPr id="261" name="Google Shape;261;p30"/>
          <p:cNvCxnSpPr>
            <a:endCxn id="260" idx="0"/>
          </p:cNvCxnSpPr>
          <p:nvPr/>
        </p:nvCxnSpPr>
        <p:spPr>
          <a:xfrm>
            <a:off x="6100850" y="2857425"/>
            <a:ext cx="2700" cy="308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stealth"/>
            <a:tailEnd len="med" w="med" type="none"/>
          </a:ln>
        </p:spPr>
      </p:cxnSp>
      <p:cxnSp>
        <p:nvCxnSpPr>
          <p:cNvPr id="262" name="Google Shape;262;p30"/>
          <p:cNvCxnSpPr>
            <a:stCxn id="260" idx="2"/>
          </p:cNvCxnSpPr>
          <p:nvPr/>
        </p:nvCxnSpPr>
        <p:spPr>
          <a:xfrm>
            <a:off x="6103550" y="3456225"/>
            <a:ext cx="4500" cy="380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3" name="Google Shape;263;p30"/>
          <p:cNvSpPr txBox="1"/>
          <p:nvPr/>
        </p:nvSpPr>
        <p:spPr>
          <a:xfrm>
            <a:off x="3201275" y="3142125"/>
            <a:ext cx="9675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~ 0.12 eV</a:t>
            </a:r>
            <a:endParaRPr>
              <a:solidFill>
                <a:srgbClr val="FF0000"/>
              </a:solidFill>
            </a:endParaRPr>
          </a:p>
        </p:txBody>
      </p:sp>
      <p:cxnSp>
        <p:nvCxnSpPr>
          <p:cNvPr id="264" name="Google Shape;264;p30"/>
          <p:cNvCxnSpPr>
            <a:stCxn id="263" idx="0"/>
          </p:cNvCxnSpPr>
          <p:nvPr/>
        </p:nvCxnSpPr>
        <p:spPr>
          <a:xfrm rot="10800000">
            <a:off x="3685025" y="2482725"/>
            <a:ext cx="0" cy="659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5" name="Google Shape;265;p30"/>
          <p:cNvSpPr txBox="1"/>
          <p:nvPr/>
        </p:nvSpPr>
        <p:spPr>
          <a:xfrm>
            <a:off x="3274825" y="3861900"/>
            <a:ext cx="801600" cy="3654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AlGaAs</a:t>
            </a:r>
            <a:endParaRPr/>
          </a:p>
        </p:txBody>
      </p:sp>
      <p:sp>
        <p:nvSpPr>
          <p:cNvPr id="266" name="Google Shape;266;p30"/>
          <p:cNvSpPr txBox="1"/>
          <p:nvPr/>
        </p:nvSpPr>
        <p:spPr>
          <a:xfrm>
            <a:off x="868625" y="3861900"/>
            <a:ext cx="801600" cy="3654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AlGaAs</a:t>
            </a:r>
            <a:endParaRPr/>
          </a:p>
        </p:txBody>
      </p:sp>
      <p:pic>
        <p:nvPicPr>
          <p:cNvPr id="267" name="Google Shape;26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65573" y="3480225"/>
            <a:ext cx="1639127" cy="1254227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68" name="Google Shape;268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47539" y="3478300"/>
            <a:ext cx="1639124" cy="1258075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0625" y="1436150"/>
            <a:ext cx="5062751" cy="3703001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1"/>
          <p:cNvSpPr txBox="1"/>
          <p:nvPr>
            <p:ph type="ctrTitle"/>
          </p:nvPr>
        </p:nvSpPr>
        <p:spPr>
          <a:xfrm>
            <a:off x="311700" y="958250"/>
            <a:ext cx="8520600" cy="47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Internal field: n</a:t>
            </a:r>
            <a:r>
              <a:rPr lang="en" sz="3000"/>
              <a:t>ot too terrible</a:t>
            </a:r>
            <a:endParaRPr sz="3000"/>
          </a:p>
        </p:txBody>
      </p:sp>
      <p:sp>
        <p:nvSpPr>
          <p:cNvPr id="275" name="Google Shape;275;p31"/>
          <p:cNvSpPr txBox="1"/>
          <p:nvPr/>
        </p:nvSpPr>
        <p:spPr>
          <a:xfrm>
            <a:off x="3313550" y="4174800"/>
            <a:ext cx="605700" cy="2901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AlN</a:t>
            </a:r>
            <a:endParaRPr/>
          </a:p>
        </p:txBody>
      </p:sp>
      <p:sp>
        <p:nvSpPr>
          <p:cNvPr id="276" name="Google Shape;276;p31"/>
          <p:cNvSpPr txBox="1"/>
          <p:nvPr/>
        </p:nvSpPr>
        <p:spPr>
          <a:xfrm>
            <a:off x="4595662" y="4174800"/>
            <a:ext cx="605700" cy="290100"/>
          </a:xfrm>
          <a:prstGeom prst="rect">
            <a:avLst/>
          </a:prstGeom>
          <a:solidFill>
            <a:srgbClr val="C27BA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</a:t>
            </a:r>
            <a:endParaRPr/>
          </a:p>
        </p:txBody>
      </p:sp>
      <p:sp>
        <p:nvSpPr>
          <p:cNvPr id="277" name="Google Shape;277;p31"/>
          <p:cNvSpPr txBox="1"/>
          <p:nvPr/>
        </p:nvSpPr>
        <p:spPr>
          <a:xfrm>
            <a:off x="5877875" y="4143750"/>
            <a:ext cx="605700" cy="3522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AlN</a:t>
            </a:r>
            <a:endParaRPr/>
          </a:p>
        </p:txBody>
      </p:sp>
      <p:cxnSp>
        <p:nvCxnSpPr>
          <p:cNvPr id="278" name="Google Shape;278;p31"/>
          <p:cNvCxnSpPr/>
          <p:nvPr/>
        </p:nvCxnSpPr>
        <p:spPr>
          <a:xfrm>
            <a:off x="4400950" y="2065825"/>
            <a:ext cx="2700" cy="2444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79" name="Google Shape;279;p31"/>
          <p:cNvCxnSpPr/>
          <p:nvPr/>
        </p:nvCxnSpPr>
        <p:spPr>
          <a:xfrm>
            <a:off x="5393363" y="2941800"/>
            <a:ext cx="6300" cy="1582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80" name="Google Shape;280;p31"/>
          <p:cNvSpPr txBox="1"/>
          <p:nvPr/>
        </p:nvSpPr>
        <p:spPr>
          <a:xfrm>
            <a:off x="0" y="118100"/>
            <a:ext cx="9144000" cy="4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Quantum engineering following nature’s lead: using genetic algorithms to develop </a:t>
            </a:r>
            <a:r>
              <a:rPr lang="en">
                <a:solidFill>
                  <a:schemeClr val="dk1"/>
                </a:solidFill>
                <a:highlight>
                  <a:srgbClr val="FF0000"/>
                </a:highlight>
              </a:rPr>
              <a:t>nitride</a:t>
            </a:r>
            <a:r>
              <a:rPr lang="en">
                <a:solidFill>
                  <a:schemeClr val="dk1"/>
                </a:solidFill>
              </a:rPr>
              <a:t> optoelectronic nanodevices</a:t>
            </a:r>
            <a:endParaRPr/>
          </a:p>
        </p:txBody>
      </p:sp>
      <p:cxnSp>
        <p:nvCxnSpPr>
          <p:cNvPr id="281" name="Google Shape;281;p31"/>
          <p:cNvCxnSpPr>
            <a:stCxn id="282" idx="0"/>
          </p:cNvCxnSpPr>
          <p:nvPr/>
        </p:nvCxnSpPr>
        <p:spPr>
          <a:xfrm rot="10800000">
            <a:off x="6388474" y="2845676"/>
            <a:ext cx="4800" cy="24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3" name="Google Shape;283;p31"/>
          <p:cNvCxnSpPr>
            <a:stCxn id="282" idx="2"/>
          </p:cNvCxnSpPr>
          <p:nvPr/>
        </p:nvCxnSpPr>
        <p:spPr>
          <a:xfrm>
            <a:off x="6393274" y="3377576"/>
            <a:ext cx="9300" cy="24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2" name="Google Shape;282;p31"/>
          <p:cNvSpPr txBox="1"/>
          <p:nvPr/>
        </p:nvSpPr>
        <p:spPr>
          <a:xfrm>
            <a:off x="5877874" y="3092576"/>
            <a:ext cx="10308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~1.06 eV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311700" y="598275"/>
            <a:ext cx="8520600" cy="190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/>
              <a:t>Quantum engineering following nature’s lead: using genetic algorithms to develop nitride </a:t>
            </a:r>
            <a:r>
              <a:rPr lang="en" sz="3600">
                <a:highlight>
                  <a:srgbClr val="FF0000"/>
                </a:highlight>
              </a:rPr>
              <a:t>optoelectronic</a:t>
            </a:r>
            <a:r>
              <a:rPr lang="en" sz="3600"/>
              <a:t> nanodevices</a:t>
            </a:r>
            <a:endParaRPr b="1"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9025" y="1485550"/>
            <a:ext cx="4424974" cy="320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93975"/>
            <a:ext cx="4424975" cy="3202024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2"/>
          <p:cNvSpPr txBox="1"/>
          <p:nvPr>
            <p:ph type="ctrTitle"/>
          </p:nvPr>
        </p:nvSpPr>
        <p:spPr>
          <a:xfrm>
            <a:off x="311700" y="958250"/>
            <a:ext cx="8520600" cy="47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Theory vs Experiment: </a:t>
            </a:r>
            <a:r>
              <a:rPr lang="en" sz="3000"/>
              <a:t>that doesn’t seem right</a:t>
            </a:r>
            <a:r>
              <a:rPr lang="en" sz="3000"/>
              <a:t>...</a:t>
            </a:r>
            <a:endParaRPr sz="3000"/>
          </a:p>
        </p:txBody>
      </p:sp>
      <p:sp>
        <p:nvSpPr>
          <p:cNvPr id="291" name="Google Shape;291;p32"/>
          <p:cNvSpPr txBox="1"/>
          <p:nvPr/>
        </p:nvSpPr>
        <p:spPr>
          <a:xfrm>
            <a:off x="0" y="118100"/>
            <a:ext cx="9144000" cy="4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Quantum engineering following nature’s lead: using genetic algorithms to develop </a:t>
            </a:r>
            <a:r>
              <a:rPr lang="en">
                <a:solidFill>
                  <a:schemeClr val="dk1"/>
                </a:solidFill>
                <a:highlight>
                  <a:srgbClr val="FF0000"/>
                </a:highlight>
              </a:rPr>
              <a:t>nitride</a:t>
            </a:r>
            <a:r>
              <a:rPr lang="en">
                <a:solidFill>
                  <a:schemeClr val="dk1"/>
                </a:solidFill>
              </a:rPr>
              <a:t> optoelectronic nanodevices</a:t>
            </a:r>
            <a:endParaRPr/>
          </a:p>
        </p:txBody>
      </p:sp>
      <p:sp>
        <p:nvSpPr>
          <p:cNvPr id="292" name="Google Shape;292;p32"/>
          <p:cNvSpPr txBox="1"/>
          <p:nvPr/>
        </p:nvSpPr>
        <p:spPr>
          <a:xfrm>
            <a:off x="1077717" y="3749009"/>
            <a:ext cx="585900" cy="3150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AlN</a:t>
            </a:r>
            <a:endParaRPr/>
          </a:p>
        </p:txBody>
      </p:sp>
      <p:sp>
        <p:nvSpPr>
          <p:cNvPr id="293" name="Google Shape;293;p32"/>
          <p:cNvSpPr txBox="1"/>
          <p:nvPr/>
        </p:nvSpPr>
        <p:spPr>
          <a:xfrm>
            <a:off x="2174891" y="3749009"/>
            <a:ext cx="662400" cy="315000"/>
          </a:xfrm>
          <a:prstGeom prst="rect">
            <a:avLst/>
          </a:prstGeom>
          <a:solidFill>
            <a:srgbClr val="C27BA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</a:t>
            </a:r>
            <a:endParaRPr/>
          </a:p>
        </p:txBody>
      </p:sp>
      <p:sp>
        <p:nvSpPr>
          <p:cNvPr id="294" name="Google Shape;294;p32"/>
          <p:cNvSpPr txBox="1"/>
          <p:nvPr/>
        </p:nvSpPr>
        <p:spPr>
          <a:xfrm>
            <a:off x="3372626" y="3749008"/>
            <a:ext cx="588600" cy="3150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AlN</a:t>
            </a:r>
            <a:endParaRPr/>
          </a:p>
        </p:txBody>
      </p:sp>
      <p:cxnSp>
        <p:nvCxnSpPr>
          <p:cNvPr id="295" name="Google Shape;295;p32"/>
          <p:cNvCxnSpPr/>
          <p:nvPr/>
        </p:nvCxnSpPr>
        <p:spPr>
          <a:xfrm>
            <a:off x="2062335" y="2040603"/>
            <a:ext cx="11700" cy="2114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96" name="Google Shape;296;p32"/>
          <p:cNvCxnSpPr/>
          <p:nvPr/>
        </p:nvCxnSpPr>
        <p:spPr>
          <a:xfrm>
            <a:off x="2935204" y="2813652"/>
            <a:ext cx="7500" cy="1377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97" name="Google Shape;297;p32"/>
          <p:cNvSpPr txBox="1"/>
          <p:nvPr/>
        </p:nvSpPr>
        <p:spPr>
          <a:xfrm>
            <a:off x="5883131" y="3723392"/>
            <a:ext cx="513300" cy="3660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AlN</a:t>
            </a:r>
            <a:endParaRPr/>
          </a:p>
        </p:txBody>
      </p:sp>
      <p:sp>
        <p:nvSpPr>
          <p:cNvPr id="298" name="Google Shape;298;p32"/>
          <p:cNvSpPr txBox="1"/>
          <p:nvPr/>
        </p:nvSpPr>
        <p:spPr>
          <a:xfrm>
            <a:off x="8388969" y="3723392"/>
            <a:ext cx="513300" cy="3660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AlN</a:t>
            </a:r>
            <a:endParaRPr/>
          </a:p>
        </p:txBody>
      </p:sp>
      <p:cxnSp>
        <p:nvCxnSpPr>
          <p:cNvPr id="299" name="Google Shape;299;p32"/>
          <p:cNvCxnSpPr/>
          <p:nvPr/>
        </p:nvCxnSpPr>
        <p:spPr>
          <a:xfrm flipH="1">
            <a:off x="6757413" y="2040607"/>
            <a:ext cx="600" cy="2091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300" name="Google Shape;300;p32"/>
          <p:cNvCxnSpPr/>
          <p:nvPr/>
        </p:nvCxnSpPr>
        <p:spPr>
          <a:xfrm>
            <a:off x="8217628" y="2845898"/>
            <a:ext cx="5400" cy="1313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01" name="Google Shape;301;p32"/>
          <p:cNvSpPr txBox="1"/>
          <p:nvPr/>
        </p:nvSpPr>
        <p:spPr>
          <a:xfrm>
            <a:off x="7231177" y="3934744"/>
            <a:ext cx="513300" cy="296700"/>
          </a:xfrm>
          <a:prstGeom prst="rect">
            <a:avLst/>
          </a:prstGeom>
          <a:solidFill>
            <a:srgbClr val="C27BA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GaN</a:t>
            </a:r>
            <a:endParaRPr sz="1200"/>
          </a:p>
        </p:txBody>
      </p:sp>
      <p:cxnSp>
        <p:nvCxnSpPr>
          <p:cNvPr id="302" name="Google Shape;302;p32"/>
          <p:cNvCxnSpPr/>
          <p:nvPr/>
        </p:nvCxnSpPr>
        <p:spPr>
          <a:xfrm flipH="1">
            <a:off x="7331730" y="3493878"/>
            <a:ext cx="1200" cy="668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303" name="Google Shape;303;p32"/>
          <p:cNvCxnSpPr/>
          <p:nvPr/>
        </p:nvCxnSpPr>
        <p:spPr>
          <a:xfrm>
            <a:off x="7628601" y="3894906"/>
            <a:ext cx="3900" cy="259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304" name="Google Shape;304;p32"/>
          <p:cNvCxnSpPr>
            <a:stCxn id="305" idx="0"/>
          </p:cNvCxnSpPr>
          <p:nvPr/>
        </p:nvCxnSpPr>
        <p:spPr>
          <a:xfrm rot="10800000">
            <a:off x="3830850" y="2705875"/>
            <a:ext cx="0" cy="17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6" name="Google Shape;306;p32"/>
          <p:cNvCxnSpPr>
            <a:stCxn id="305" idx="2"/>
          </p:cNvCxnSpPr>
          <p:nvPr/>
        </p:nvCxnSpPr>
        <p:spPr>
          <a:xfrm>
            <a:off x="3830850" y="3173575"/>
            <a:ext cx="0" cy="21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5" name="Google Shape;305;p32"/>
          <p:cNvSpPr txBox="1"/>
          <p:nvPr/>
        </p:nvSpPr>
        <p:spPr>
          <a:xfrm>
            <a:off x="3315450" y="2876875"/>
            <a:ext cx="10308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~1.06 eV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7800" y="1493975"/>
            <a:ext cx="4357575" cy="320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93975"/>
            <a:ext cx="4424975" cy="3202024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3"/>
          <p:cNvSpPr txBox="1"/>
          <p:nvPr>
            <p:ph type="ctrTitle"/>
          </p:nvPr>
        </p:nvSpPr>
        <p:spPr>
          <a:xfrm>
            <a:off x="311700" y="958250"/>
            <a:ext cx="8520600" cy="47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Theory vs Experiment: t</a:t>
            </a:r>
            <a:r>
              <a:rPr lang="en" sz="3000"/>
              <a:t>hat doesn’t seem right...</a:t>
            </a:r>
            <a:endParaRPr sz="3000"/>
          </a:p>
        </p:txBody>
      </p:sp>
      <p:sp>
        <p:nvSpPr>
          <p:cNvPr id="314" name="Google Shape;314;p33"/>
          <p:cNvSpPr txBox="1"/>
          <p:nvPr/>
        </p:nvSpPr>
        <p:spPr>
          <a:xfrm>
            <a:off x="0" y="118100"/>
            <a:ext cx="9144000" cy="4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Quantum engineering following nature’s lead: using genetic algorithms to develop </a:t>
            </a:r>
            <a:r>
              <a:rPr lang="en">
                <a:solidFill>
                  <a:schemeClr val="dk1"/>
                </a:solidFill>
                <a:highlight>
                  <a:srgbClr val="FF0000"/>
                </a:highlight>
              </a:rPr>
              <a:t>nitride</a:t>
            </a:r>
            <a:r>
              <a:rPr lang="en">
                <a:solidFill>
                  <a:schemeClr val="dk1"/>
                </a:solidFill>
              </a:rPr>
              <a:t> optoelectronic nanodevices</a:t>
            </a:r>
            <a:endParaRPr/>
          </a:p>
        </p:txBody>
      </p:sp>
      <p:sp>
        <p:nvSpPr>
          <p:cNvPr id="315" name="Google Shape;315;p33"/>
          <p:cNvSpPr txBox="1"/>
          <p:nvPr/>
        </p:nvSpPr>
        <p:spPr>
          <a:xfrm>
            <a:off x="1077717" y="3749009"/>
            <a:ext cx="585900" cy="3150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AlN</a:t>
            </a:r>
            <a:endParaRPr/>
          </a:p>
        </p:txBody>
      </p:sp>
      <p:sp>
        <p:nvSpPr>
          <p:cNvPr id="316" name="Google Shape;316;p33"/>
          <p:cNvSpPr txBox="1"/>
          <p:nvPr/>
        </p:nvSpPr>
        <p:spPr>
          <a:xfrm>
            <a:off x="2174891" y="3749009"/>
            <a:ext cx="662400" cy="315000"/>
          </a:xfrm>
          <a:prstGeom prst="rect">
            <a:avLst/>
          </a:prstGeom>
          <a:solidFill>
            <a:srgbClr val="C27BA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</a:t>
            </a:r>
            <a:endParaRPr/>
          </a:p>
        </p:txBody>
      </p:sp>
      <p:sp>
        <p:nvSpPr>
          <p:cNvPr id="317" name="Google Shape;317;p33"/>
          <p:cNvSpPr txBox="1"/>
          <p:nvPr/>
        </p:nvSpPr>
        <p:spPr>
          <a:xfrm>
            <a:off x="3372626" y="3749008"/>
            <a:ext cx="588600" cy="3150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AlN</a:t>
            </a:r>
            <a:endParaRPr/>
          </a:p>
        </p:txBody>
      </p:sp>
      <p:cxnSp>
        <p:nvCxnSpPr>
          <p:cNvPr id="318" name="Google Shape;318;p33"/>
          <p:cNvCxnSpPr/>
          <p:nvPr/>
        </p:nvCxnSpPr>
        <p:spPr>
          <a:xfrm>
            <a:off x="2062335" y="2040603"/>
            <a:ext cx="11700" cy="2114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319" name="Google Shape;319;p33"/>
          <p:cNvCxnSpPr/>
          <p:nvPr/>
        </p:nvCxnSpPr>
        <p:spPr>
          <a:xfrm>
            <a:off x="2935204" y="2813652"/>
            <a:ext cx="7500" cy="1377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20" name="Google Shape;320;p33"/>
          <p:cNvSpPr txBox="1"/>
          <p:nvPr/>
        </p:nvSpPr>
        <p:spPr>
          <a:xfrm>
            <a:off x="5847581" y="3723392"/>
            <a:ext cx="513300" cy="3660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AlN</a:t>
            </a:r>
            <a:endParaRPr/>
          </a:p>
        </p:txBody>
      </p:sp>
      <p:sp>
        <p:nvSpPr>
          <p:cNvPr id="321" name="Google Shape;321;p33"/>
          <p:cNvSpPr txBox="1"/>
          <p:nvPr/>
        </p:nvSpPr>
        <p:spPr>
          <a:xfrm>
            <a:off x="8417419" y="3723392"/>
            <a:ext cx="513300" cy="3660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AlN</a:t>
            </a:r>
            <a:endParaRPr/>
          </a:p>
        </p:txBody>
      </p:sp>
      <p:cxnSp>
        <p:nvCxnSpPr>
          <p:cNvPr id="322" name="Google Shape;322;p33"/>
          <p:cNvCxnSpPr/>
          <p:nvPr/>
        </p:nvCxnSpPr>
        <p:spPr>
          <a:xfrm flipH="1">
            <a:off x="6807213" y="2040619"/>
            <a:ext cx="600" cy="2091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323" name="Google Shape;323;p33"/>
          <p:cNvCxnSpPr/>
          <p:nvPr/>
        </p:nvCxnSpPr>
        <p:spPr>
          <a:xfrm>
            <a:off x="8246078" y="2848573"/>
            <a:ext cx="5400" cy="1313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24" name="Google Shape;324;p33"/>
          <p:cNvSpPr txBox="1"/>
          <p:nvPr/>
        </p:nvSpPr>
        <p:spPr>
          <a:xfrm>
            <a:off x="7270227" y="3927644"/>
            <a:ext cx="513300" cy="296700"/>
          </a:xfrm>
          <a:prstGeom prst="rect">
            <a:avLst/>
          </a:prstGeom>
          <a:solidFill>
            <a:srgbClr val="C27BA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GaN</a:t>
            </a:r>
            <a:endParaRPr sz="1200"/>
          </a:p>
        </p:txBody>
      </p:sp>
      <p:cxnSp>
        <p:nvCxnSpPr>
          <p:cNvPr id="325" name="Google Shape;325;p33"/>
          <p:cNvCxnSpPr/>
          <p:nvPr/>
        </p:nvCxnSpPr>
        <p:spPr>
          <a:xfrm flipH="1">
            <a:off x="7388630" y="3486353"/>
            <a:ext cx="1200" cy="668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326" name="Google Shape;326;p33"/>
          <p:cNvCxnSpPr/>
          <p:nvPr/>
        </p:nvCxnSpPr>
        <p:spPr>
          <a:xfrm>
            <a:off x="7685501" y="3894656"/>
            <a:ext cx="3900" cy="259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327" name="Google Shape;327;p33"/>
          <p:cNvCxnSpPr>
            <a:stCxn id="328" idx="0"/>
          </p:cNvCxnSpPr>
          <p:nvPr/>
        </p:nvCxnSpPr>
        <p:spPr>
          <a:xfrm flipH="1" rot="10800000">
            <a:off x="3830725" y="2696375"/>
            <a:ext cx="10800" cy="17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9" name="Google Shape;329;p33"/>
          <p:cNvCxnSpPr>
            <a:stCxn id="328" idx="2"/>
          </p:cNvCxnSpPr>
          <p:nvPr/>
        </p:nvCxnSpPr>
        <p:spPr>
          <a:xfrm>
            <a:off x="3830725" y="3171275"/>
            <a:ext cx="1800" cy="22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8" name="Google Shape;328;p33"/>
          <p:cNvSpPr txBox="1"/>
          <p:nvPr/>
        </p:nvSpPr>
        <p:spPr>
          <a:xfrm>
            <a:off x="3315325" y="2874575"/>
            <a:ext cx="10308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~1.06 eV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30" name="Google Shape;330;p33"/>
          <p:cNvSpPr txBox="1"/>
          <p:nvPr/>
        </p:nvSpPr>
        <p:spPr>
          <a:xfrm>
            <a:off x="5742599" y="3026276"/>
            <a:ext cx="10308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~0.88 eV</a:t>
            </a:r>
            <a:endParaRPr>
              <a:solidFill>
                <a:srgbClr val="FF0000"/>
              </a:solidFill>
            </a:endParaRPr>
          </a:p>
        </p:txBody>
      </p:sp>
      <p:cxnSp>
        <p:nvCxnSpPr>
          <p:cNvPr id="331" name="Google Shape;331;p33"/>
          <p:cNvCxnSpPr>
            <a:stCxn id="330" idx="2"/>
          </p:cNvCxnSpPr>
          <p:nvPr/>
        </p:nvCxnSpPr>
        <p:spPr>
          <a:xfrm>
            <a:off x="6257999" y="3311276"/>
            <a:ext cx="2400" cy="19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2" name="Google Shape;332;p33"/>
          <p:cNvCxnSpPr>
            <a:stCxn id="330" idx="0"/>
          </p:cNvCxnSpPr>
          <p:nvPr/>
        </p:nvCxnSpPr>
        <p:spPr>
          <a:xfrm flipH="1" rot="10800000">
            <a:off x="6257999" y="2824376"/>
            <a:ext cx="2400" cy="20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4"/>
          <p:cNvSpPr txBox="1"/>
          <p:nvPr>
            <p:ph idx="1" type="subTitle"/>
          </p:nvPr>
        </p:nvSpPr>
        <p:spPr>
          <a:xfrm>
            <a:off x="350325" y="-132450"/>
            <a:ext cx="8520600" cy="23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000000"/>
                </a:solidFill>
              </a:rPr>
              <a:t>Predictive Modeling</a:t>
            </a:r>
            <a:endParaRPr sz="7200">
              <a:solidFill>
                <a:srgbClr val="000000"/>
              </a:solidFill>
            </a:endParaRPr>
          </a:p>
        </p:txBody>
      </p:sp>
      <p:pic>
        <p:nvPicPr>
          <p:cNvPr id="338" name="Google Shape;33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3754" y="2319063"/>
            <a:ext cx="2235901" cy="1716124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39" name="Google Shape;339;p34"/>
          <p:cNvSpPr txBox="1"/>
          <p:nvPr/>
        </p:nvSpPr>
        <p:spPr>
          <a:xfrm>
            <a:off x="2303400" y="1758100"/>
            <a:ext cx="45372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Which design will give the wanted result?</a:t>
            </a:r>
            <a:endParaRPr sz="1800"/>
          </a:p>
        </p:txBody>
      </p:sp>
      <p:grpSp>
        <p:nvGrpSpPr>
          <p:cNvPr id="340" name="Google Shape;340;p34"/>
          <p:cNvGrpSpPr/>
          <p:nvPr/>
        </p:nvGrpSpPr>
        <p:grpSpPr>
          <a:xfrm>
            <a:off x="1114350" y="2505250"/>
            <a:ext cx="3030604" cy="1443050"/>
            <a:chOff x="877200" y="3211900"/>
            <a:chExt cx="3030604" cy="1443050"/>
          </a:xfrm>
        </p:grpSpPr>
        <p:sp>
          <p:nvSpPr>
            <p:cNvPr id="341" name="Google Shape;341;p34"/>
            <p:cNvSpPr txBox="1"/>
            <p:nvPr/>
          </p:nvSpPr>
          <p:spPr>
            <a:xfrm rot="-5400000">
              <a:off x="674700" y="3414450"/>
              <a:ext cx="1443000" cy="1038000"/>
            </a:xfrm>
            <a:prstGeom prst="rect">
              <a:avLst/>
            </a:prstGeom>
            <a:solidFill>
              <a:srgbClr val="4A86E8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4"/>
            <p:cNvSpPr txBox="1"/>
            <p:nvPr/>
          </p:nvSpPr>
          <p:spPr>
            <a:xfrm rot="-5400000">
              <a:off x="2667304" y="3414450"/>
              <a:ext cx="1443000" cy="1038000"/>
            </a:xfrm>
            <a:prstGeom prst="rect">
              <a:avLst/>
            </a:prstGeom>
            <a:solidFill>
              <a:srgbClr val="4A86E8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4"/>
            <p:cNvSpPr txBox="1"/>
            <p:nvPr/>
          </p:nvSpPr>
          <p:spPr>
            <a:xfrm rot="-5400000">
              <a:off x="1673100" y="3454000"/>
              <a:ext cx="1438800" cy="9546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cxnSp>
        <p:nvCxnSpPr>
          <p:cNvPr id="344" name="Google Shape;344;p34"/>
          <p:cNvCxnSpPr/>
          <p:nvPr/>
        </p:nvCxnSpPr>
        <p:spPr>
          <a:xfrm>
            <a:off x="4479833" y="3129812"/>
            <a:ext cx="1045500" cy="6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45" name="Google Shape;345;p34"/>
          <p:cNvSpPr txBox="1"/>
          <p:nvPr/>
        </p:nvSpPr>
        <p:spPr>
          <a:xfrm>
            <a:off x="1268950" y="3041388"/>
            <a:ext cx="10455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???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46" name="Google Shape;346;p34"/>
          <p:cNvSpPr txBox="1"/>
          <p:nvPr/>
        </p:nvSpPr>
        <p:spPr>
          <a:xfrm>
            <a:off x="2314450" y="3041388"/>
            <a:ext cx="10455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???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47" name="Google Shape;347;p34"/>
          <p:cNvSpPr txBox="1"/>
          <p:nvPr/>
        </p:nvSpPr>
        <p:spPr>
          <a:xfrm>
            <a:off x="3283350" y="3053600"/>
            <a:ext cx="10455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???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48" name="Google Shape;348;p34"/>
          <p:cNvSpPr txBox="1"/>
          <p:nvPr/>
        </p:nvSpPr>
        <p:spPr>
          <a:xfrm>
            <a:off x="0" y="4182650"/>
            <a:ext cx="9144000" cy="6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Hard to determine if translation between theory and experiment is not straight forward.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Are there consistent deviations that could be accounted for?</a:t>
            </a:r>
            <a:endParaRPr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5"/>
          <p:cNvSpPr txBox="1"/>
          <p:nvPr>
            <p:ph type="ctrTitle"/>
          </p:nvPr>
        </p:nvSpPr>
        <p:spPr>
          <a:xfrm>
            <a:off x="311700" y="598275"/>
            <a:ext cx="8520600" cy="190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Quantum engineering following nature’s lead: using </a:t>
            </a:r>
            <a:r>
              <a:rPr lang="en" sz="3600">
                <a:highlight>
                  <a:srgbClr val="FF0000"/>
                </a:highlight>
              </a:rPr>
              <a:t>genetic algorithms</a:t>
            </a:r>
            <a:r>
              <a:rPr lang="en" sz="3600"/>
              <a:t> to develop </a:t>
            </a:r>
            <a:r>
              <a:rPr lang="en" sz="3600">
                <a:solidFill>
                  <a:srgbClr val="000000"/>
                </a:solidFill>
              </a:rPr>
              <a:t>nitride</a:t>
            </a:r>
            <a:r>
              <a:rPr lang="en" sz="3600"/>
              <a:t> optoelectronic nanodevices</a:t>
            </a:r>
            <a:endParaRPr b="1"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6"/>
          <p:cNvSpPr txBox="1"/>
          <p:nvPr>
            <p:ph type="ctrTitle"/>
          </p:nvPr>
        </p:nvSpPr>
        <p:spPr>
          <a:xfrm>
            <a:off x="311700" y="1142800"/>
            <a:ext cx="8520600" cy="46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What is a genetic algorithm?</a:t>
            </a:r>
            <a:endParaRPr sz="3000"/>
          </a:p>
        </p:txBody>
      </p:sp>
      <p:sp>
        <p:nvSpPr>
          <p:cNvPr id="359" name="Google Shape;359;p36"/>
          <p:cNvSpPr txBox="1"/>
          <p:nvPr/>
        </p:nvSpPr>
        <p:spPr>
          <a:xfrm>
            <a:off x="0" y="118100"/>
            <a:ext cx="9144000" cy="4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Quantum engineering following nature’s lead: using </a:t>
            </a:r>
            <a:r>
              <a:rPr lang="en">
                <a:solidFill>
                  <a:schemeClr val="dk1"/>
                </a:solidFill>
                <a:highlight>
                  <a:srgbClr val="FF0000"/>
                </a:highlight>
              </a:rPr>
              <a:t>genetic algorithms</a:t>
            </a:r>
            <a:r>
              <a:rPr lang="en">
                <a:solidFill>
                  <a:schemeClr val="dk1"/>
                </a:solidFill>
              </a:rPr>
              <a:t> to develop nitride optoelectronic nanodevices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7"/>
          <p:cNvSpPr txBox="1"/>
          <p:nvPr>
            <p:ph type="ctrTitle"/>
          </p:nvPr>
        </p:nvSpPr>
        <p:spPr>
          <a:xfrm>
            <a:off x="311700" y="1142800"/>
            <a:ext cx="8520600" cy="46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What is a genetic algorithm?</a:t>
            </a:r>
            <a:endParaRPr sz="3000"/>
          </a:p>
        </p:txBody>
      </p:sp>
      <p:sp>
        <p:nvSpPr>
          <p:cNvPr id="365" name="Google Shape;365;p37"/>
          <p:cNvSpPr txBox="1"/>
          <p:nvPr/>
        </p:nvSpPr>
        <p:spPr>
          <a:xfrm>
            <a:off x="0" y="118100"/>
            <a:ext cx="9144000" cy="4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Quantum engineering following nature’s lead: using </a:t>
            </a:r>
            <a:r>
              <a:rPr lang="en">
                <a:solidFill>
                  <a:schemeClr val="dk1"/>
                </a:solidFill>
                <a:highlight>
                  <a:srgbClr val="FF0000"/>
                </a:highlight>
              </a:rPr>
              <a:t>genetic algorithms</a:t>
            </a:r>
            <a:r>
              <a:rPr lang="en">
                <a:solidFill>
                  <a:schemeClr val="dk1"/>
                </a:solidFill>
              </a:rPr>
              <a:t> to develop nitride optoelectronic nanodevices</a:t>
            </a:r>
            <a:endParaRPr/>
          </a:p>
        </p:txBody>
      </p:sp>
      <p:pic>
        <p:nvPicPr>
          <p:cNvPr id="366" name="Google Shape;36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9489" y="1607200"/>
            <a:ext cx="4945022" cy="353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8"/>
          <p:cNvSpPr txBox="1"/>
          <p:nvPr>
            <p:ph type="ctrTitle"/>
          </p:nvPr>
        </p:nvSpPr>
        <p:spPr>
          <a:xfrm>
            <a:off x="311700" y="598275"/>
            <a:ext cx="8520600" cy="190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Quantum engineering following nature’s lead: using genetic algorithms to develop </a:t>
            </a:r>
            <a:r>
              <a:rPr lang="en" sz="3600">
                <a:solidFill>
                  <a:srgbClr val="000000"/>
                </a:solidFill>
              </a:rPr>
              <a:t>nitride</a:t>
            </a:r>
            <a:r>
              <a:rPr lang="en" sz="3600"/>
              <a:t> optoelectronic nanodevices</a:t>
            </a:r>
            <a:endParaRPr b="1" sz="1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9"/>
          <p:cNvSpPr txBox="1"/>
          <p:nvPr>
            <p:ph type="ctrTitle"/>
          </p:nvPr>
        </p:nvSpPr>
        <p:spPr>
          <a:xfrm>
            <a:off x="311700" y="229375"/>
            <a:ext cx="8520600" cy="46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How did I spend the last year?</a:t>
            </a:r>
            <a:endParaRPr sz="3000"/>
          </a:p>
        </p:txBody>
      </p:sp>
      <p:pic>
        <p:nvPicPr>
          <p:cNvPr id="377" name="Google Shape;37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850" y="3168975"/>
            <a:ext cx="2755432" cy="183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1532" y="3223725"/>
            <a:ext cx="2080953" cy="183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6085" y="3168950"/>
            <a:ext cx="2846025" cy="182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11025" y="810610"/>
            <a:ext cx="5121949" cy="2051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0"/>
          <p:cNvSpPr txBox="1"/>
          <p:nvPr>
            <p:ph type="ctrTitle"/>
          </p:nvPr>
        </p:nvSpPr>
        <p:spPr>
          <a:xfrm>
            <a:off x="311700" y="220800"/>
            <a:ext cx="8520600" cy="47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What did I implement</a:t>
            </a:r>
            <a:r>
              <a:rPr lang="en" sz="3000"/>
              <a:t>?</a:t>
            </a:r>
            <a:endParaRPr sz="3000"/>
          </a:p>
        </p:txBody>
      </p:sp>
      <p:pic>
        <p:nvPicPr>
          <p:cNvPr id="386" name="Google Shape;38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574" y="1799150"/>
            <a:ext cx="2611201" cy="2004175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87" name="Google Shape;387;p40"/>
          <p:cNvSpPr txBox="1"/>
          <p:nvPr/>
        </p:nvSpPr>
        <p:spPr>
          <a:xfrm>
            <a:off x="449550" y="693000"/>
            <a:ext cx="82449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Implemented genetic algorithm that can determines design that matches specific experimental result (absorption energy)</a:t>
            </a:r>
            <a:endParaRPr sz="1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1"/>
          <p:cNvSpPr txBox="1"/>
          <p:nvPr>
            <p:ph type="ctrTitle"/>
          </p:nvPr>
        </p:nvSpPr>
        <p:spPr>
          <a:xfrm>
            <a:off x="311700" y="220800"/>
            <a:ext cx="8520600" cy="47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What did I implement?</a:t>
            </a:r>
            <a:endParaRPr sz="3000"/>
          </a:p>
        </p:txBody>
      </p:sp>
      <p:pic>
        <p:nvPicPr>
          <p:cNvPr id="393" name="Google Shape;39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8149" y="1582100"/>
            <a:ext cx="3783775" cy="2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574" y="1799150"/>
            <a:ext cx="2611201" cy="2004175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395" name="Google Shape;395;p41"/>
          <p:cNvCxnSpPr/>
          <p:nvPr/>
        </p:nvCxnSpPr>
        <p:spPr>
          <a:xfrm>
            <a:off x="3602533" y="2830649"/>
            <a:ext cx="1045500" cy="6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96" name="Google Shape;396;p41"/>
          <p:cNvSpPr txBox="1"/>
          <p:nvPr/>
        </p:nvSpPr>
        <p:spPr>
          <a:xfrm>
            <a:off x="449550" y="693000"/>
            <a:ext cx="82449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Implemented genetic algorithm that can determines design that matches specific experimental result (absorption energy)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ctrTitle"/>
          </p:nvPr>
        </p:nvSpPr>
        <p:spPr>
          <a:xfrm>
            <a:off x="311700" y="918825"/>
            <a:ext cx="8520600" cy="46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Optoelectronics...WHAT?!?!</a:t>
            </a:r>
            <a:endParaRPr sz="3000"/>
          </a:p>
        </p:txBody>
      </p:sp>
      <p:sp>
        <p:nvSpPr>
          <p:cNvPr id="69" name="Google Shape;69;p15"/>
          <p:cNvSpPr txBox="1"/>
          <p:nvPr/>
        </p:nvSpPr>
        <p:spPr>
          <a:xfrm>
            <a:off x="0" y="118100"/>
            <a:ext cx="9144000" cy="4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Quantum engineering following nature’s lead: using genetic algorithms to develop nitride </a:t>
            </a:r>
            <a:r>
              <a:rPr lang="en">
                <a:solidFill>
                  <a:schemeClr val="dk1"/>
                </a:solidFill>
                <a:highlight>
                  <a:srgbClr val="FF0000"/>
                </a:highlight>
              </a:rPr>
              <a:t>optoelectronic</a:t>
            </a:r>
            <a:r>
              <a:rPr lang="en">
                <a:solidFill>
                  <a:schemeClr val="dk1"/>
                </a:solidFill>
              </a:rPr>
              <a:t> nanodevices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2"/>
          <p:cNvSpPr/>
          <p:nvPr/>
        </p:nvSpPr>
        <p:spPr>
          <a:xfrm>
            <a:off x="4748575" y="1637183"/>
            <a:ext cx="4240500" cy="2996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42"/>
          <p:cNvSpPr txBox="1"/>
          <p:nvPr>
            <p:ph type="ctrTitle"/>
          </p:nvPr>
        </p:nvSpPr>
        <p:spPr>
          <a:xfrm>
            <a:off x="311700" y="220800"/>
            <a:ext cx="8520600" cy="47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 example</a:t>
            </a:r>
            <a:endParaRPr sz="3000"/>
          </a:p>
        </p:txBody>
      </p:sp>
      <p:pic>
        <p:nvPicPr>
          <p:cNvPr id="403" name="Google Shape;40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175" y="1733050"/>
            <a:ext cx="3492401" cy="2680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404" name="Google Shape;404;p42"/>
          <p:cNvCxnSpPr/>
          <p:nvPr/>
        </p:nvCxnSpPr>
        <p:spPr>
          <a:xfrm>
            <a:off x="3867583" y="3072999"/>
            <a:ext cx="1045500" cy="6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5" name="Google Shape;405;p42"/>
          <p:cNvSpPr txBox="1"/>
          <p:nvPr/>
        </p:nvSpPr>
        <p:spPr>
          <a:xfrm>
            <a:off x="311700" y="854375"/>
            <a:ext cx="85206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Using genetic algorithm to </a:t>
            </a:r>
            <a:r>
              <a:rPr lang="en" sz="1800"/>
              <a:t>determine</a:t>
            </a:r>
            <a:r>
              <a:rPr lang="en" sz="1800"/>
              <a:t> well width and interface thickness to match absorption energy</a:t>
            </a:r>
            <a:endParaRPr sz="1800"/>
          </a:p>
        </p:txBody>
      </p:sp>
      <p:pic>
        <p:nvPicPr>
          <p:cNvPr id="406" name="Google Shape;406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2266" y="4027175"/>
            <a:ext cx="1461388" cy="37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8383" y="1671113"/>
            <a:ext cx="3926116" cy="2804368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42"/>
          <p:cNvSpPr txBox="1"/>
          <p:nvPr/>
        </p:nvSpPr>
        <p:spPr>
          <a:xfrm>
            <a:off x="6080300" y="4588325"/>
            <a:ext cx="2600400" cy="7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L=2 nm, dI = 1 nm</a:t>
            </a:r>
            <a:endParaRPr b="1"/>
          </a:p>
        </p:txBody>
      </p:sp>
      <p:sp>
        <p:nvSpPr>
          <p:cNvPr id="409" name="Google Shape;409;p42"/>
          <p:cNvSpPr txBox="1"/>
          <p:nvPr/>
        </p:nvSpPr>
        <p:spPr>
          <a:xfrm rot="-5400000">
            <a:off x="4471775" y="2983500"/>
            <a:ext cx="1092600" cy="21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Energy [eV]</a:t>
            </a:r>
            <a:endParaRPr b="1" sz="1000"/>
          </a:p>
        </p:txBody>
      </p:sp>
      <p:sp>
        <p:nvSpPr>
          <p:cNvPr id="410" name="Google Shape;410;p42"/>
          <p:cNvSpPr txBox="1"/>
          <p:nvPr/>
        </p:nvSpPr>
        <p:spPr>
          <a:xfrm>
            <a:off x="6617700" y="4376525"/>
            <a:ext cx="1092600" cy="21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Z [nm]</a:t>
            </a:r>
            <a:endParaRPr b="1" sz="1000"/>
          </a:p>
        </p:txBody>
      </p:sp>
      <p:sp>
        <p:nvSpPr>
          <p:cNvPr id="411" name="Google Shape;411;p42"/>
          <p:cNvSpPr txBox="1"/>
          <p:nvPr/>
        </p:nvSpPr>
        <p:spPr>
          <a:xfrm>
            <a:off x="5487443" y="2824500"/>
            <a:ext cx="12216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0.813 eV</a:t>
            </a:r>
            <a:endParaRPr/>
          </a:p>
        </p:txBody>
      </p:sp>
      <p:cxnSp>
        <p:nvCxnSpPr>
          <p:cNvPr id="412" name="Google Shape;412;p42"/>
          <p:cNvCxnSpPr>
            <a:endCxn id="406" idx="3"/>
          </p:cNvCxnSpPr>
          <p:nvPr/>
        </p:nvCxnSpPr>
        <p:spPr>
          <a:xfrm rot="10800000">
            <a:off x="3013654" y="4212575"/>
            <a:ext cx="1944300" cy="728100"/>
          </a:xfrm>
          <a:prstGeom prst="straightConnector1">
            <a:avLst/>
          </a:prstGeom>
          <a:noFill/>
          <a:ln cap="flat" cmpd="sng" w="19050">
            <a:solidFill>
              <a:srgbClr val="99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3" name="Google Shape;413;p42"/>
          <p:cNvCxnSpPr/>
          <p:nvPr/>
        </p:nvCxnSpPr>
        <p:spPr>
          <a:xfrm flipH="1" rot="10800000">
            <a:off x="4933338" y="3026200"/>
            <a:ext cx="618600" cy="1914600"/>
          </a:xfrm>
          <a:prstGeom prst="straightConnector1">
            <a:avLst/>
          </a:prstGeom>
          <a:noFill/>
          <a:ln cap="flat" cmpd="sng" w="19050">
            <a:solidFill>
              <a:srgbClr val="99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14" name="Google Shape;414;p42"/>
          <p:cNvSpPr txBox="1"/>
          <p:nvPr/>
        </p:nvSpPr>
        <p:spPr>
          <a:xfrm>
            <a:off x="2571575" y="4715125"/>
            <a:ext cx="25524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</a:rPr>
              <a:t>Same Energy value</a:t>
            </a:r>
            <a:endParaRPr b="1"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3"/>
          <p:cNvSpPr txBox="1"/>
          <p:nvPr>
            <p:ph type="ctrTitle"/>
          </p:nvPr>
        </p:nvSpPr>
        <p:spPr>
          <a:xfrm>
            <a:off x="311700" y="220800"/>
            <a:ext cx="8520600" cy="47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What comes next?</a:t>
            </a:r>
            <a:endParaRPr sz="3000"/>
          </a:p>
        </p:txBody>
      </p:sp>
      <p:sp>
        <p:nvSpPr>
          <p:cNvPr id="420" name="Google Shape;420;p43"/>
          <p:cNvSpPr txBox="1"/>
          <p:nvPr/>
        </p:nvSpPr>
        <p:spPr>
          <a:xfrm>
            <a:off x="535350" y="700500"/>
            <a:ext cx="8360400" cy="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Use genetic algorithm to determine design that reproduces specific experimental result (i.e. absorption spectrum)</a:t>
            </a:r>
            <a:endParaRPr sz="1800"/>
          </a:p>
        </p:txBody>
      </p:sp>
      <p:cxnSp>
        <p:nvCxnSpPr>
          <p:cNvPr id="421" name="Google Shape;421;p43"/>
          <p:cNvCxnSpPr/>
          <p:nvPr/>
        </p:nvCxnSpPr>
        <p:spPr>
          <a:xfrm>
            <a:off x="3814971" y="2830649"/>
            <a:ext cx="1045500" cy="6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422" name="Google Shape;42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8149" y="1551800"/>
            <a:ext cx="3783775" cy="2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150" y="1610975"/>
            <a:ext cx="3666124" cy="2536824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24" name="Google Shape;424;p43"/>
          <p:cNvSpPr txBox="1"/>
          <p:nvPr/>
        </p:nvSpPr>
        <p:spPr>
          <a:xfrm>
            <a:off x="419850" y="4258000"/>
            <a:ext cx="8475900" cy="6864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Study collection of experimental results to </a:t>
            </a:r>
            <a:r>
              <a:rPr b="1" lang="en" sz="1800">
                <a:highlight>
                  <a:srgbClr val="FF0000"/>
                </a:highlight>
              </a:rPr>
              <a:t>identify consistent</a:t>
            </a:r>
            <a:r>
              <a:rPr lang="en" sz="1800">
                <a:highlight>
                  <a:srgbClr val="FF0000"/>
                </a:highlight>
              </a:rPr>
              <a:t> </a:t>
            </a:r>
            <a:r>
              <a:rPr b="1" lang="en" sz="1800">
                <a:highlight>
                  <a:srgbClr val="FF0000"/>
                </a:highlight>
              </a:rPr>
              <a:t>deviations</a:t>
            </a:r>
            <a:r>
              <a:rPr b="1" lang="en" sz="1800"/>
              <a:t> </a:t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to increase predictive modeling </a:t>
            </a:r>
            <a:r>
              <a:rPr lang="en" sz="1800"/>
              <a:t>capabilities</a:t>
            </a:r>
            <a:r>
              <a:rPr lang="en" sz="1800"/>
              <a:t>!</a:t>
            </a:r>
            <a:endParaRPr sz="1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4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Acknowledgments</a:t>
            </a:r>
            <a:endParaRPr sz="4000"/>
          </a:p>
        </p:txBody>
      </p:sp>
      <p:sp>
        <p:nvSpPr>
          <p:cNvPr id="430" name="Google Shape;430;p44"/>
          <p:cNvSpPr txBox="1"/>
          <p:nvPr>
            <p:ph idx="1" type="body"/>
          </p:nvPr>
        </p:nvSpPr>
        <p:spPr>
          <a:xfrm>
            <a:off x="2768438" y="697175"/>
            <a:ext cx="4776600" cy="325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Dr. </a:t>
            </a:r>
            <a:r>
              <a:rPr lang="en" sz="2400">
                <a:solidFill>
                  <a:srgbClr val="000000"/>
                </a:solidFill>
              </a:rPr>
              <a:t>Inès &amp; Gabriel Montaño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Christopher Coffey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NAU/NASA Space Grant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Mi Familia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431" name="Google Shape;43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4325" y="3447750"/>
            <a:ext cx="1269675" cy="169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7825" y="3447750"/>
            <a:ext cx="2388351" cy="169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447750"/>
            <a:ext cx="2097705" cy="169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5"/>
          <p:cNvSpPr txBox="1"/>
          <p:nvPr>
            <p:ph type="ctrTitle"/>
          </p:nvPr>
        </p:nvSpPr>
        <p:spPr>
          <a:xfrm>
            <a:off x="311700" y="2117700"/>
            <a:ext cx="8520600" cy="90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 Questions?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idx="1" type="subTitle"/>
          </p:nvPr>
        </p:nvSpPr>
        <p:spPr>
          <a:xfrm>
            <a:off x="365950" y="913875"/>
            <a:ext cx="8520600" cy="8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Optoelectronic devices: devices that either absorb or emit light.</a:t>
            </a:r>
            <a:r>
              <a:rPr lang="e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14750"/>
            <a:ext cx="3505000" cy="26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3080" y="2514750"/>
            <a:ext cx="3940919" cy="26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0" y="114000"/>
            <a:ext cx="91440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Quantum engineering following nature’s lead: using genetic algorithms to develop nitride </a:t>
            </a:r>
            <a:r>
              <a:rPr lang="en">
                <a:solidFill>
                  <a:schemeClr val="dk1"/>
                </a:solidFill>
                <a:highlight>
                  <a:srgbClr val="FF0000"/>
                </a:highlight>
              </a:rPr>
              <a:t>optoelectronic</a:t>
            </a:r>
            <a:r>
              <a:rPr lang="en">
                <a:solidFill>
                  <a:schemeClr val="dk1"/>
                </a:solidFill>
              </a:rPr>
              <a:t> nanodevices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ctrTitle"/>
          </p:nvPr>
        </p:nvSpPr>
        <p:spPr>
          <a:xfrm>
            <a:off x="311700" y="598275"/>
            <a:ext cx="8520600" cy="190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/>
              <a:t>Quantum engineering following nature’s lead: using genetic algorithms to develop nitride optoelectronic </a:t>
            </a:r>
            <a:r>
              <a:rPr lang="en" sz="3600">
                <a:highlight>
                  <a:srgbClr val="FF0000"/>
                </a:highlight>
              </a:rPr>
              <a:t>nanodevices</a:t>
            </a:r>
            <a:endParaRPr b="1"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ctrTitle"/>
          </p:nvPr>
        </p:nvSpPr>
        <p:spPr>
          <a:xfrm>
            <a:off x="311725" y="880425"/>
            <a:ext cx="8520600" cy="47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The devices of interest</a:t>
            </a:r>
            <a:endParaRPr sz="3000"/>
          </a:p>
        </p:txBody>
      </p:sp>
      <p:sp>
        <p:nvSpPr>
          <p:cNvPr id="88" name="Google Shape;88;p18"/>
          <p:cNvSpPr txBox="1"/>
          <p:nvPr/>
        </p:nvSpPr>
        <p:spPr>
          <a:xfrm>
            <a:off x="0" y="118100"/>
            <a:ext cx="9144000" cy="4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Quantum engineering following nature’s lead: using genetic algorithms to develop nitride optoelectronic </a:t>
            </a:r>
            <a:r>
              <a:rPr lang="en">
                <a:solidFill>
                  <a:schemeClr val="dk1"/>
                </a:solidFill>
                <a:highlight>
                  <a:srgbClr val="FF0000"/>
                </a:highlight>
              </a:rPr>
              <a:t>nanodevices</a:t>
            </a:r>
            <a:endParaRPr/>
          </a:p>
        </p:txBody>
      </p:sp>
      <p:cxnSp>
        <p:nvCxnSpPr>
          <p:cNvPr id="89" name="Google Shape;89;p18"/>
          <p:cNvCxnSpPr/>
          <p:nvPr/>
        </p:nvCxnSpPr>
        <p:spPr>
          <a:xfrm flipH="1" rot="10800000">
            <a:off x="1909500" y="3256000"/>
            <a:ext cx="971400" cy="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90" name="Google Shape;90;p18"/>
          <p:cNvCxnSpPr/>
          <p:nvPr/>
        </p:nvCxnSpPr>
        <p:spPr>
          <a:xfrm flipH="1">
            <a:off x="866100" y="3173300"/>
            <a:ext cx="10434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91" name="Google Shape;91;p18"/>
          <p:cNvCxnSpPr/>
          <p:nvPr/>
        </p:nvCxnSpPr>
        <p:spPr>
          <a:xfrm rot="-5400000">
            <a:off x="2233650" y="3681200"/>
            <a:ext cx="882300" cy="52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2" name="Google Shape;92;p18"/>
          <p:cNvCxnSpPr/>
          <p:nvPr/>
        </p:nvCxnSpPr>
        <p:spPr>
          <a:xfrm rot="-5400000">
            <a:off x="1909050" y="3875900"/>
            <a:ext cx="1012200" cy="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" name="Google Shape;93;p18"/>
          <p:cNvCxnSpPr/>
          <p:nvPr/>
        </p:nvCxnSpPr>
        <p:spPr>
          <a:xfrm flipH="1" rot="5400000">
            <a:off x="1643250" y="3613100"/>
            <a:ext cx="981600" cy="55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94" name="Google Shape;94;p18"/>
          <p:cNvGrpSpPr/>
          <p:nvPr/>
        </p:nvGrpSpPr>
        <p:grpSpPr>
          <a:xfrm>
            <a:off x="866150" y="1650250"/>
            <a:ext cx="3355800" cy="1443050"/>
            <a:chOff x="877200" y="3211900"/>
            <a:chExt cx="3355800" cy="1443050"/>
          </a:xfrm>
        </p:grpSpPr>
        <p:sp>
          <p:nvSpPr>
            <p:cNvPr id="95" name="Google Shape;95;p18"/>
            <p:cNvSpPr txBox="1"/>
            <p:nvPr/>
          </p:nvSpPr>
          <p:spPr>
            <a:xfrm rot="-5400000">
              <a:off x="674700" y="3414450"/>
              <a:ext cx="1443000" cy="1038000"/>
            </a:xfrm>
            <a:prstGeom prst="rect">
              <a:avLst/>
            </a:prstGeom>
            <a:solidFill>
              <a:srgbClr val="4A86E8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8"/>
            <p:cNvSpPr txBox="1"/>
            <p:nvPr/>
          </p:nvSpPr>
          <p:spPr>
            <a:xfrm rot="-5400000">
              <a:off x="2667304" y="3414450"/>
              <a:ext cx="1443000" cy="1038000"/>
            </a:xfrm>
            <a:prstGeom prst="rect">
              <a:avLst/>
            </a:prstGeom>
            <a:solidFill>
              <a:srgbClr val="4A86E8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8"/>
            <p:cNvSpPr txBox="1"/>
            <p:nvPr/>
          </p:nvSpPr>
          <p:spPr>
            <a:xfrm>
              <a:off x="976525" y="3737800"/>
              <a:ext cx="13632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Material 1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8" name="Google Shape;98;p18"/>
            <p:cNvSpPr txBox="1"/>
            <p:nvPr/>
          </p:nvSpPr>
          <p:spPr>
            <a:xfrm>
              <a:off x="2869800" y="3735900"/>
              <a:ext cx="13632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Material 1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9" name="Google Shape;99;p18"/>
            <p:cNvSpPr txBox="1"/>
            <p:nvPr/>
          </p:nvSpPr>
          <p:spPr>
            <a:xfrm rot="-5400000">
              <a:off x="1673100" y="3454000"/>
              <a:ext cx="1438800" cy="9546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0" name="Google Shape;100;p18"/>
            <p:cNvSpPr txBox="1"/>
            <p:nvPr/>
          </p:nvSpPr>
          <p:spPr>
            <a:xfrm>
              <a:off x="1915200" y="3410050"/>
              <a:ext cx="13632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Material 2</a:t>
              </a:r>
              <a:endParaRPr>
                <a:solidFill>
                  <a:schemeClr val="lt1"/>
                </a:solidFill>
              </a:endParaRPr>
            </a:p>
          </p:txBody>
        </p:sp>
      </p:grpSp>
      <p:cxnSp>
        <p:nvCxnSpPr>
          <p:cNvPr id="101" name="Google Shape;101;p18"/>
          <p:cNvCxnSpPr/>
          <p:nvPr/>
        </p:nvCxnSpPr>
        <p:spPr>
          <a:xfrm flipH="1">
            <a:off x="2880900" y="3149100"/>
            <a:ext cx="10434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102" name="Google Shape;102;p18"/>
          <p:cNvSpPr txBox="1"/>
          <p:nvPr/>
        </p:nvSpPr>
        <p:spPr>
          <a:xfrm>
            <a:off x="1632000" y="4415025"/>
            <a:ext cx="15663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1nm - 100nm</a:t>
            </a:r>
            <a:endParaRPr/>
          </a:p>
        </p:txBody>
      </p:sp>
      <p:sp>
        <p:nvSpPr>
          <p:cNvPr id="103" name="Google Shape;103;p18"/>
          <p:cNvSpPr txBox="1"/>
          <p:nvPr/>
        </p:nvSpPr>
        <p:spPr>
          <a:xfrm>
            <a:off x="4856525" y="1622500"/>
            <a:ext cx="3879600" cy="12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semiconductor layer structures 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with characteristic lengths of 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100 nm or below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ctrTitle"/>
          </p:nvPr>
        </p:nvSpPr>
        <p:spPr>
          <a:xfrm>
            <a:off x="311725" y="880425"/>
            <a:ext cx="8520600" cy="47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NANO-SIZE!! </a:t>
            </a:r>
            <a:endParaRPr sz="3000"/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786" y="1352325"/>
            <a:ext cx="6568577" cy="363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/>
          <p:nvPr/>
        </p:nvSpPr>
        <p:spPr>
          <a:xfrm>
            <a:off x="2407900" y="3113800"/>
            <a:ext cx="2664300" cy="1566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9"/>
          <p:cNvSpPr txBox="1"/>
          <p:nvPr/>
        </p:nvSpPr>
        <p:spPr>
          <a:xfrm>
            <a:off x="0" y="118100"/>
            <a:ext cx="9144000" cy="4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Quantum engineering following nature’s lead: using genetic algorithms to develop nitride optoelectronic </a:t>
            </a:r>
            <a:r>
              <a:rPr lang="en">
                <a:solidFill>
                  <a:schemeClr val="dk1"/>
                </a:solidFill>
                <a:highlight>
                  <a:srgbClr val="FF0000"/>
                </a:highlight>
              </a:rPr>
              <a:t>nanodevices</a:t>
            </a:r>
            <a:endParaRPr/>
          </a:p>
        </p:txBody>
      </p:sp>
      <p:sp>
        <p:nvSpPr>
          <p:cNvPr id="112" name="Google Shape;112;p19"/>
          <p:cNvSpPr/>
          <p:nvPr/>
        </p:nvSpPr>
        <p:spPr>
          <a:xfrm>
            <a:off x="2315125" y="2598275"/>
            <a:ext cx="1661700" cy="636300"/>
          </a:xfrm>
          <a:prstGeom prst="flowChartConnector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7077" y="3340650"/>
            <a:ext cx="1437800" cy="1433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/>
        </p:nvSpPr>
        <p:spPr>
          <a:xfrm>
            <a:off x="0" y="118100"/>
            <a:ext cx="9144000" cy="4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Quantum engineering following nature’s lead: using genetic algorithms to develop nitride optoelectronic </a:t>
            </a:r>
            <a:r>
              <a:rPr lang="en">
                <a:solidFill>
                  <a:schemeClr val="dk1"/>
                </a:solidFill>
                <a:highlight>
                  <a:srgbClr val="FF0000"/>
                </a:highlight>
              </a:rPr>
              <a:t>nanodevices</a:t>
            </a:r>
            <a:endParaRPr/>
          </a:p>
        </p:txBody>
      </p:sp>
      <p:cxnSp>
        <p:nvCxnSpPr>
          <p:cNvPr id="119" name="Google Shape;119;p20"/>
          <p:cNvCxnSpPr/>
          <p:nvPr/>
        </p:nvCxnSpPr>
        <p:spPr>
          <a:xfrm flipH="1" rot="10800000">
            <a:off x="1909500" y="3256000"/>
            <a:ext cx="971400" cy="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120" name="Google Shape;120;p20"/>
          <p:cNvCxnSpPr/>
          <p:nvPr/>
        </p:nvCxnSpPr>
        <p:spPr>
          <a:xfrm flipH="1">
            <a:off x="866100" y="3173300"/>
            <a:ext cx="10434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121" name="Google Shape;121;p20"/>
          <p:cNvCxnSpPr/>
          <p:nvPr/>
        </p:nvCxnSpPr>
        <p:spPr>
          <a:xfrm rot="-5400000">
            <a:off x="2233650" y="3681200"/>
            <a:ext cx="882300" cy="52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2" name="Google Shape;122;p20"/>
          <p:cNvCxnSpPr/>
          <p:nvPr/>
        </p:nvCxnSpPr>
        <p:spPr>
          <a:xfrm rot="-5400000">
            <a:off x="1909050" y="3875900"/>
            <a:ext cx="1012200" cy="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3" name="Google Shape;123;p20"/>
          <p:cNvCxnSpPr/>
          <p:nvPr/>
        </p:nvCxnSpPr>
        <p:spPr>
          <a:xfrm flipH="1" rot="5400000">
            <a:off x="1643250" y="3613100"/>
            <a:ext cx="981600" cy="55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24" name="Google Shape;124;p20"/>
          <p:cNvGrpSpPr/>
          <p:nvPr/>
        </p:nvGrpSpPr>
        <p:grpSpPr>
          <a:xfrm>
            <a:off x="866150" y="1650250"/>
            <a:ext cx="3355800" cy="1443050"/>
            <a:chOff x="877200" y="3211900"/>
            <a:chExt cx="3355800" cy="1443050"/>
          </a:xfrm>
        </p:grpSpPr>
        <p:sp>
          <p:nvSpPr>
            <p:cNvPr id="125" name="Google Shape;125;p20"/>
            <p:cNvSpPr txBox="1"/>
            <p:nvPr/>
          </p:nvSpPr>
          <p:spPr>
            <a:xfrm rot="-5400000">
              <a:off x="674700" y="3414450"/>
              <a:ext cx="1443000" cy="1038000"/>
            </a:xfrm>
            <a:prstGeom prst="rect">
              <a:avLst/>
            </a:prstGeom>
            <a:solidFill>
              <a:srgbClr val="4A86E8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0"/>
            <p:cNvSpPr txBox="1"/>
            <p:nvPr/>
          </p:nvSpPr>
          <p:spPr>
            <a:xfrm rot="-5400000">
              <a:off x="2667304" y="3414450"/>
              <a:ext cx="1443000" cy="1038000"/>
            </a:xfrm>
            <a:prstGeom prst="rect">
              <a:avLst/>
            </a:prstGeom>
            <a:solidFill>
              <a:srgbClr val="4A86E8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0"/>
            <p:cNvSpPr txBox="1"/>
            <p:nvPr/>
          </p:nvSpPr>
          <p:spPr>
            <a:xfrm>
              <a:off x="976525" y="3737800"/>
              <a:ext cx="13632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Material 1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8" name="Google Shape;128;p20"/>
            <p:cNvSpPr txBox="1"/>
            <p:nvPr/>
          </p:nvSpPr>
          <p:spPr>
            <a:xfrm>
              <a:off x="2869800" y="3735900"/>
              <a:ext cx="13632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Material 1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9" name="Google Shape;129;p20"/>
            <p:cNvSpPr txBox="1"/>
            <p:nvPr/>
          </p:nvSpPr>
          <p:spPr>
            <a:xfrm rot="-5400000">
              <a:off x="1673100" y="3454000"/>
              <a:ext cx="1438800" cy="9546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0" name="Google Shape;130;p20"/>
            <p:cNvSpPr txBox="1"/>
            <p:nvPr/>
          </p:nvSpPr>
          <p:spPr>
            <a:xfrm>
              <a:off x="1915200" y="3410050"/>
              <a:ext cx="13632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Material 2</a:t>
              </a:r>
              <a:endParaRPr>
                <a:solidFill>
                  <a:schemeClr val="lt1"/>
                </a:solidFill>
              </a:endParaRPr>
            </a:p>
          </p:txBody>
        </p:sp>
      </p:grpSp>
      <p:cxnSp>
        <p:nvCxnSpPr>
          <p:cNvPr id="131" name="Google Shape;131;p20"/>
          <p:cNvCxnSpPr/>
          <p:nvPr/>
        </p:nvCxnSpPr>
        <p:spPr>
          <a:xfrm flipH="1">
            <a:off x="2880900" y="3149100"/>
            <a:ext cx="10434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132" name="Google Shape;132;p20"/>
          <p:cNvSpPr txBox="1"/>
          <p:nvPr/>
        </p:nvSpPr>
        <p:spPr>
          <a:xfrm>
            <a:off x="1632000" y="4415025"/>
            <a:ext cx="15663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1nm - 100nm</a:t>
            </a:r>
            <a:endParaRPr/>
          </a:p>
        </p:txBody>
      </p:sp>
      <p:sp>
        <p:nvSpPr>
          <p:cNvPr id="133" name="Google Shape;133;p20"/>
          <p:cNvSpPr txBox="1"/>
          <p:nvPr/>
        </p:nvSpPr>
        <p:spPr>
          <a:xfrm>
            <a:off x="4913425" y="1621775"/>
            <a:ext cx="3178800" cy="12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highlight>
                  <a:srgbClr val="FF0000"/>
                </a:highlight>
              </a:rPr>
              <a:t>semiconductor</a:t>
            </a:r>
            <a:r>
              <a:rPr lang="en" sz="1800"/>
              <a:t> layer structures 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with characteristic lengths of 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100 nm or below</a:t>
            </a:r>
            <a:endParaRPr sz="1800"/>
          </a:p>
        </p:txBody>
      </p:sp>
      <p:pic>
        <p:nvPicPr>
          <p:cNvPr id="134" name="Google Shape;13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9025" y="2956625"/>
            <a:ext cx="2215350" cy="1971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135;p20"/>
          <p:cNvCxnSpPr/>
          <p:nvPr/>
        </p:nvCxnSpPr>
        <p:spPr>
          <a:xfrm>
            <a:off x="3745225" y="2722475"/>
            <a:ext cx="1723800" cy="96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/>
        </p:nvSpPr>
        <p:spPr>
          <a:xfrm>
            <a:off x="0" y="118100"/>
            <a:ext cx="9144000" cy="4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Quantum engineering following nature’s lead: using genetic algorithms to develop nitride optoelectronic </a:t>
            </a:r>
            <a:r>
              <a:rPr lang="en">
                <a:solidFill>
                  <a:schemeClr val="dk1"/>
                </a:solidFill>
                <a:highlight>
                  <a:srgbClr val="FF0000"/>
                </a:highlight>
              </a:rPr>
              <a:t>nanodevices</a:t>
            </a:r>
            <a:endParaRPr/>
          </a:p>
        </p:txBody>
      </p:sp>
      <p:sp>
        <p:nvSpPr>
          <p:cNvPr id="141" name="Google Shape;141;p21"/>
          <p:cNvSpPr txBox="1"/>
          <p:nvPr>
            <p:ph type="ctrTitle"/>
          </p:nvPr>
        </p:nvSpPr>
        <p:spPr>
          <a:xfrm>
            <a:off x="311725" y="880425"/>
            <a:ext cx="8520600" cy="47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Layering different semiconductor materials...</a:t>
            </a:r>
            <a:endParaRPr sz="3000"/>
          </a:p>
        </p:txBody>
      </p:sp>
      <p:pic>
        <p:nvPicPr>
          <p:cNvPr id="142" name="Google Shape;14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3088" y="1465300"/>
            <a:ext cx="5457825" cy="273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